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9" r:id="rId3"/>
    <p:sldId id="336" r:id="rId4"/>
    <p:sldId id="338" r:id="rId5"/>
    <p:sldId id="337" r:id="rId6"/>
    <p:sldId id="340" r:id="rId7"/>
    <p:sldId id="341" r:id="rId8"/>
    <p:sldId id="344" r:id="rId9"/>
    <p:sldId id="345" r:id="rId10"/>
    <p:sldId id="347" r:id="rId11"/>
    <p:sldId id="349" r:id="rId12"/>
    <p:sldId id="350" r:id="rId13"/>
    <p:sldId id="351" r:id="rId14"/>
    <p:sldId id="352" r:id="rId15"/>
    <p:sldId id="353" r:id="rId16"/>
    <p:sldId id="355" r:id="rId17"/>
    <p:sldId id="354" r:id="rId18"/>
    <p:sldId id="358" r:id="rId19"/>
    <p:sldId id="359" r:id="rId20"/>
    <p:sldId id="361" r:id="rId21"/>
    <p:sldId id="371" r:id="rId22"/>
    <p:sldId id="356" r:id="rId23"/>
    <p:sldId id="357" r:id="rId24"/>
    <p:sldId id="362" r:id="rId25"/>
    <p:sldId id="363" r:id="rId26"/>
    <p:sldId id="364" r:id="rId27"/>
    <p:sldId id="365" r:id="rId28"/>
    <p:sldId id="366" r:id="rId29"/>
    <p:sldId id="367" r:id="rId30"/>
    <p:sldId id="368" r:id="rId31"/>
    <p:sldId id="369" r:id="rId32"/>
    <p:sldId id="370" r:id="rId33"/>
  </p:sldIdLst>
  <p:sldSz cx="9144000" cy="5715000" type="screen16x1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5700"/>
    <a:srgbClr val="382F2D"/>
    <a:srgbClr val="005F86"/>
    <a:srgbClr val="333F48"/>
    <a:srgbClr val="43695B"/>
    <a:srgbClr val="D0D9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8" d="100"/>
          <a:sy n="138" d="100"/>
        </p:scale>
        <p:origin x="114" y="31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EEDC2-67CA-40AF-B3E8-38D8256C7CCE}" type="datetimeFigureOut">
              <a:rPr lang="en-US" smtClean="0"/>
              <a:t>4/1/2016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524501"/>
            <a:ext cx="2895600" cy="14022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66BD3-B90C-4AB3-99B8-1DC5C93E1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01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EEDC2-67CA-40AF-B3E8-38D8256C7CCE}" type="datetimeFigureOut">
              <a:rPr lang="en-US" smtClean="0"/>
              <a:t>4/1/2016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66BD3-B90C-4AB3-99B8-1DC5C93E1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375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EEDC2-67CA-40AF-B3E8-38D8256C7CCE}" type="datetimeFigureOut">
              <a:rPr lang="en-US" smtClean="0"/>
              <a:t>4/1/2016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66BD3-B90C-4AB3-99B8-1DC5C93E1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01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EEDC2-67CA-40AF-B3E8-38D8256C7CCE}" type="datetimeFigureOut">
              <a:rPr lang="en-US" smtClean="0"/>
              <a:t>4/1/2016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66BD3-B90C-4AB3-99B8-1DC5C93E1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281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EEDC2-67CA-40AF-B3E8-38D8256C7CCE}" type="datetimeFigureOut">
              <a:rPr lang="en-US" smtClean="0"/>
              <a:t>4/1/2016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66BD3-B90C-4AB3-99B8-1DC5C93E1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630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EEDC2-67CA-40AF-B3E8-38D8256C7CCE}" type="datetimeFigureOut">
              <a:rPr lang="en-US" smtClean="0"/>
              <a:t>4/1/2016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66BD3-B90C-4AB3-99B8-1DC5C93E1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433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EEDC2-67CA-40AF-B3E8-38D8256C7CCE}" type="datetimeFigureOut">
              <a:rPr lang="en-US" smtClean="0"/>
              <a:t>4/1/2016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66BD3-B90C-4AB3-99B8-1DC5C93E1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783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EEDC2-67CA-40AF-B3E8-38D8256C7CCE}" type="datetimeFigureOut">
              <a:rPr lang="en-US" smtClean="0"/>
              <a:t>4/1/2016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66BD3-B90C-4AB3-99B8-1DC5C93E1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51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EEDC2-67CA-40AF-B3E8-38D8256C7CCE}" type="datetimeFigureOut">
              <a:rPr lang="en-US" smtClean="0"/>
              <a:t>4/1/2016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66BD3-B90C-4AB3-99B8-1DC5C93E1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82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EEDC2-67CA-40AF-B3E8-38D8256C7CCE}" type="datetimeFigureOut">
              <a:rPr lang="en-US" smtClean="0"/>
              <a:t>4/1/2016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66BD3-B90C-4AB3-99B8-1DC5C93E1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74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EEDC2-67CA-40AF-B3E8-38D8256C7CCE}" type="datetimeFigureOut">
              <a:rPr lang="en-US" smtClean="0"/>
              <a:t>4/1/2016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66BD3-B90C-4AB3-99B8-1DC5C93E1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87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565805"/>
            <a:ext cx="2133600" cy="127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EEDC2-67CA-40AF-B3E8-38D8256C7CCE}" type="datetimeFigureOut">
              <a:rPr lang="en-US" smtClean="0"/>
              <a:t>4/1/2016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554094"/>
            <a:ext cx="2895600" cy="140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5554094"/>
            <a:ext cx="2133600" cy="140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66BD3-B90C-4AB3-99B8-1DC5C93E1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16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51.xml"/><Relationship Id="rId7" Type="http://schemas.openxmlformats.org/officeDocument/2006/relationships/image" Target="../media/image26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25.wmf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6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.png"/><Relationship Id="rId5" Type="http://schemas.openxmlformats.org/officeDocument/2006/relationships/tags" Target="../tags/tag6.xml"/><Relationship Id="rId1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tags" Target="../tags/tag5.xml"/><Relationship Id="rId9" Type="http://schemas.openxmlformats.org/officeDocument/2006/relationships/image" Target="../media/image2.png"/><Relationship Id="rId1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3" Type="http://schemas.openxmlformats.org/officeDocument/2006/relationships/tags" Target="../tags/tag11.xml"/><Relationship Id="rId21" Type="http://schemas.openxmlformats.org/officeDocument/2006/relationships/image" Target="../media/image15.png"/><Relationship Id="rId7" Type="http://schemas.openxmlformats.org/officeDocument/2006/relationships/tags" Target="../tags/tag15.xml"/><Relationship Id="rId12" Type="http://schemas.openxmlformats.org/officeDocument/2006/relationships/image" Target="../media/image2.png"/><Relationship Id="rId17" Type="http://schemas.openxmlformats.org/officeDocument/2006/relationships/image" Target="../media/image11.png"/><Relationship Id="rId2" Type="http://schemas.openxmlformats.org/officeDocument/2006/relationships/tags" Target="../tags/tag10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3.xml"/><Relationship Id="rId15" Type="http://schemas.openxmlformats.org/officeDocument/2006/relationships/image" Target="../media/image5.png"/><Relationship Id="rId10" Type="http://schemas.openxmlformats.org/officeDocument/2006/relationships/tags" Target="../tags/tag18.xml"/><Relationship Id="rId19" Type="http://schemas.openxmlformats.org/officeDocument/2006/relationships/image" Target="../media/image13.png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6.png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image" Target="../media/image5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image" Target="../media/image4.png"/><Relationship Id="rId5" Type="http://schemas.openxmlformats.org/officeDocument/2006/relationships/tags" Target="../tags/tag23.xml"/><Relationship Id="rId1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tags" Target="../tags/tag22.xml"/><Relationship Id="rId9" Type="http://schemas.openxmlformats.org/officeDocument/2006/relationships/image" Target="../media/image2.png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6.png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12" Type="http://schemas.openxmlformats.org/officeDocument/2006/relationships/image" Target="../media/image5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image" Target="../media/image4.png"/><Relationship Id="rId5" Type="http://schemas.openxmlformats.org/officeDocument/2006/relationships/tags" Target="../tags/tag30.xml"/><Relationship Id="rId15" Type="http://schemas.openxmlformats.org/officeDocument/2006/relationships/image" Target="../media/image18.png"/><Relationship Id="rId10" Type="http://schemas.openxmlformats.org/officeDocument/2006/relationships/image" Target="../media/image3.png"/><Relationship Id="rId4" Type="http://schemas.openxmlformats.org/officeDocument/2006/relationships/tags" Target="../tags/tag29.xml"/><Relationship Id="rId9" Type="http://schemas.openxmlformats.org/officeDocument/2006/relationships/image" Target="../media/image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6.png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image" Target="../media/image5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image" Target="../media/image4.png"/><Relationship Id="rId5" Type="http://schemas.openxmlformats.org/officeDocument/2006/relationships/tags" Target="../tags/tag37.xml"/><Relationship Id="rId15" Type="http://schemas.openxmlformats.org/officeDocument/2006/relationships/image" Target="../media/image18.png"/><Relationship Id="rId10" Type="http://schemas.openxmlformats.org/officeDocument/2006/relationships/image" Target="../media/image3.png"/><Relationship Id="rId4" Type="http://schemas.openxmlformats.org/officeDocument/2006/relationships/tags" Target="../tags/tag36.xml"/><Relationship Id="rId9" Type="http://schemas.openxmlformats.org/officeDocument/2006/relationships/image" Target="../media/image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9.png"/><Relationship Id="rId3" Type="http://schemas.openxmlformats.org/officeDocument/2006/relationships/tags" Target="../tags/tag42.xml"/><Relationship Id="rId7" Type="http://schemas.openxmlformats.org/officeDocument/2006/relationships/tags" Target="../tags/tag46.xml"/><Relationship Id="rId12" Type="http://schemas.openxmlformats.org/officeDocument/2006/relationships/image" Target="../media/image5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image" Target="../media/image4.png"/><Relationship Id="rId5" Type="http://schemas.openxmlformats.org/officeDocument/2006/relationships/tags" Target="../tags/tag44.xml"/><Relationship Id="rId15" Type="http://schemas.openxmlformats.org/officeDocument/2006/relationships/image" Target="../media/image21.png"/><Relationship Id="rId10" Type="http://schemas.openxmlformats.org/officeDocument/2006/relationships/image" Target="../media/image3.png"/><Relationship Id="rId4" Type="http://schemas.openxmlformats.org/officeDocument/2006/relationships/tags" Target="../tags/tag43.xml"/><Relationship Id="rId9" Type="http://schemas.openxmlformats.org/officeDocument/2006/relationships/image" Target="../media/image2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4725483"/>
              </p:ext>
            </p:extLst>
          </p:nvPr>
        </p:nvGraphicFramePr>
        <p:xfrm>
          <a:off x="0" y="5461000"/>
          <a:ext cx="9144000" cy="1905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DE9C8"/>
                        </a:gs>
                        <a:gs pos="100000">
                          <a:srgbClr val="F2A900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BF5700"/>
                        </a:gs>
                        <a:gs pos="100000">
                          <a:srgbClr val="BF57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5F86"/>
                        </a:gs>
                        <a:gs pos="100000">
                          <a:srgbClr val="BED7E1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6" name="Picture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4" y="612641"/>
            <a:ext cx="8237082" cy="403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0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138217"/>
              </p:ext>
            </p:extLst>
          </p:nvPr>
        </p:nvGraphicFramePr>
        <p:xfrm>
          <a:off x="0" y="5461000"/>
          <a:ext cx="9144000" cy="1905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DE9C8"/>
                        </a:gs>
                        <a:gs pos="100000">
                          <a:srgbClr val="F2A900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BF5700"/>
                        </a:gs>
                        <a:gs pos="100000">
                          <a:srgbClr val="BF57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5F86"/>
                        </a:gs>
                        <a:gs pos="100000">
                          <a:srgbClr val="BED7E1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9144000" cy="571500"/>
          </a:xfrm>
          <a:prstGeom prst="rect">
            <a:avLst/>
          </a:prstGeom>
          <a:solidFill>
            <a:srgbClr val="BF57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Wave Problem – Scaling and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Nondimensionalization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6" y="571512"/>
            <a:ext cx="8218392" cy="10202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082" y="1409700"/>
            <a:ext cx="4778518" cy="2590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7" y="3771900"/>
            <a:ext cx="8237087" cy="48277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7" y="4330874"/>
            <a:ext cx="8225868" cy="81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178496"/>
              </p:ext>
            </p:extLst>
          </p:nvPr>
        </p:nvGraphicFramePr>
        <p:xfrm>
          <a:off x="0" y="5461000"/>
          <a:ext cx="9144000" cy="1905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DE9C8"/>
                        </a:gs>
                        <a:gs pos="100000">
                          <a:srgbClr val="F2A900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BF5700"/>
                        </a:gs>
                        <a:gs pos="100000">
                          <a:srgbClr val="BF57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5F86"/>
                        </a:gs>
                        <a:gs pos="100000">
                          <a:srgbClr val="BED7E1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9144000" cy="571500"/>
          </a:xfrm>
          <a:prstGeom prst="rect">
            <a:avLst/>
          </a:prstGeom>
          <a:solidFill>
            <a:srgbClr val="BF57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Wave Problem – Scaling and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Nondimensionalization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6" y="571512"/>
            <a:ext cx="8229600" cy="375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4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0856145"/>
              </p:ext>
            </p:extLst>
          </p:nvPr>
        </p:nvGraphicFramePr>
        <p:xfrm>
          <a:off x="0" y="5461000"/>
          <a:ext cx="9144000" cy="1905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DE9C8"/>
                        </a:gs>
                        <a:gs pos="100000">
                          <a:srgbClr val="F2A900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BF5700"/>
                        </a:gs>
                        <a:gs pos="100000">
                          <a:srgbClr val="BF57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5F86"/>
                        </a:gs>
                        <a:gs pos="100000">
                          <a:srgbClr val="BED7E1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9144000" cy="571500"/>
          </a:xfrm>
          <a:prstGeom prst="rect">
            <a:avLst/>
          </a:prstGeom>
          <a:solidFill>
            <a:srgbClr val="BF57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Wave Problem –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Assymptotic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expansion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7" y="571512"/>
            <a:ext cx="8229600" cy="438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1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224421"/>
              </p:ext>
            </p:extLst>
          </p:nvPr>
        </p:nvGraphicFramePr>
        <p:xfrm>
          <a:off x="0" y="5461000"/>
          <a:ext cx="9144000" cy="1905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DE9C8"/>
                        </a:gs>
                        <a:gs pos="100000">
                          <a:srgbClr val="F2A900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BF5700"/>
                        </a:gs>
                        <a:gs pos="100000">
                          <a:srgbClr val="BF57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5F86"/>
                        </a:gs>
                        <a:gs pos="100000">
                          <a:srgbClr val="BED7E1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9144000" cy="571500"/>
          </a:xfrm>
          <a:prstGeom prst="rect">
            <a:avLst/>
          </a:prstGeom>
          <a:solidFill>
            <a:srgbClr val="BF57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Wave Problem –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Assymptotic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expansion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7" y="571511"/>
            <a:ext cx="8246114" cy="437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21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962734"/>
              </p:ext>
            </p:extLst>
          </p:nvPr>
        </p:nvGraphicFramePr>
        <p:xfrm>
          <a:off x="0" y="5461000"/>
          <a:ext cx="9144000" cy="1905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DE9C8"/>
                        </a:gs>
                        <a:gs pos="100000">
                          <a:srgbClr val="F2A900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BF5700"/>
                        </a:gs>
                        <a:gs pos="100000">
                          <a:srgbClr val="BF57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5F86"/>
                        </a:gs>
                        <a:gs pos="100000">
                          <a:srgbClr val="BED7E1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9144000" cy="571500"/>
          </a:xfrm>
          <a:prstGeom prst="rect">
            <a:avLst/>
          </a:prstGeom>
          <a:solidFill>
            <a:srgbClr val="BF57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Wave Problem –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Assymptotic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expansion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8" y="571511"/>
            <a:ext cx="8247492" cy="456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5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6156969"/>
              </p:ext>
            </p:extLst>
          </p:nvPr>
        </p:nvGraphicFramePr>
        <p:xfrm>
          <a:off x="0" y="5461000"/>
          <a:ext cx="9144000" cy="1905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DE9C8"/>
                        </a:gs>
                        <a:gs pos="100000">
                          <a:srgbClr val="F2A900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BF5700"/>
                        </a:gs>
                        <a:gs pos="100000">
                          <a:srgbClr val="BF57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5F86"/>
                        </a:gs>
                        <a:gs pos="100000">
                          <a:srgbClr val="BED7E1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9144000" cy="571500"/>
          </a:xfrm>
          <a:prstGeom prst="rect">
            <a:avLst/>
          </a:prstGeom>
          <a:solidFill>
            <a:srgbClr val="BF57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Wave Problem – Shallow water wave models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8" y="571510"/>
            <a:ext cx="8246116" cy="395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2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751745"/>
              </p:ext>
            </p:extLst>
          </p:nvPr>
        </p:nvGraphicFramePr>
        <p:xfrm>
          <a:off x="0" y="5461000"/>
          <a:ext cx="9144000" cy="1905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DE9C8"/>
                        </a:gs>
                        <a:gs pos="100000">
                          <a:srgbClr val="F2A900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BF5700"/>
                        </a:gs>
                        <a:gs pos="100000">
                          <a:srgbClr val="BF57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5F86"/>
                        </a:gs>
                        <a:gs pos="100000">
                          <a:srgbClr val="BED7E1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9144000" cy="571500"/>
          </a:xfrm>
          <a:prstGeom prst="rect">
            <a:avLst/>
          </a:prstGeom>
          <a:solidFill>
            <a:srgbClr val="BF57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Wave Problem – NSWE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374" y="2099340"/>
            <a:ext cx="5633251" cy="151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2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4554626"/>
              </p:ext>
            </p:extLst>
          </p:nvPr>
        </p:nvGraphicFramePr>
        <p:xfrm>
          <a:off x="0" y="5461000"/>
          <a:ext cx="9144000" cy="1905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DE9C8"/>
                        </a:gs>
                        <a:gs pos="100000">
                          <a:srgbClr val="F2A900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BF5700"/>
                        </a:gs>
                        <a:gs pos="100000">
                          <a:srgbClr val="BF57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5F86"/>
                        </a:gs>
                        <a:gs pos="100000">
                          <a:srgbClr val="BED7E1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9144000" cy="571500"/>
          </a:xfrm>
          <a:prstGeom prst="rect">
            <a:avLst/>
          </a:prstGeom>
          <a:solidFill>
            <a:srgbClr val="BF57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Wave Problem – Green-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Naghdi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equations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28700"/>
            <a:ext cx="6963863" cy="10570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18" y="2542950"/>
            <a:ext cx="8595564" cy="5613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99" y="3653830"/>
            <a:ext cx="8857802" cy="75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000627"/>
              </p:ext>
            </p:extLst>
          </p:nvPr>
        </p:nvGraphicFramePr>
        <p:xfrm>
          <a:off x="0" y="5461000"/>
          <a:ext cx="9144000" cy="1905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DE9C8"/>
                        </a:gs>
                        <a:gs pos="100000">
                          <a:srgbClr val="F2A900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BF5700"/>
                        </a:gs>
                        <a:gs pos="100000">
                          <a:srgbClr val="BF57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5F86"/>
                        </a:gs>
                        <a:gs pos="100000">
                          <a:srgbClr val="BED7E1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9144000" cy="571500"/>
          </a:xfrm>
          <a:prstGeom prst="rect">
            <a:avLst/>
          </a:prstGeom>
          <a:solidFill>
            <a:srgbClr val="BF57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GN-Solver framework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9" y="571510"/>
            <a:ext cx="8228225" cy="41615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800100"/>
            <a:ext cx="1627497" cy="9387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842" y="1967395"/>
            <a:ext cx="1086612" cy="19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7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11383"/>
              </p:ext>
            </p:extLst>
          </p:nvPr>
        </p:nvGraphicFramePr>
        <p:xfrm>
          <a:off x="0" y="5461000"/>
          <a:ext cx="9144000" cy="1905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DE9C8"/>
                        </a:gs>
                        <a:gs pos="100000">
                          <a:srgbClr val="F2A900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BF5700"/>
                        </a:gs>
                        <a:gs pos="100000">
                          <a:srgbClr val="BF57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5F86"/>
                        </a:gs>
                        <a:gs pos="100000">
                          <a:srgbClr val="BED7E1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9144000" cy="571500"/>
          </a:xfrm>
          <a:prstGeom prst="rect">
            <a:avLst/>
          </a:prstGeom>
          <a:solidFill>
            <a:srgbClr val="BF57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Approaching the GN equation – A note on the boundary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condtions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6" y="571514"/>
            <a:ext cx="8228074" cy="387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1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653894"/>
              </p:ext>
            </p:extLst>
          </p:nvPr>
        </p:nvGraphicFramePr>
        <p:xfrm>
          <a:off x="0" y="5461000"/>
          <a:ext cx="9144000" cy="1905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DE9C8"/>
                        </a:gs>
                        <a:gs pos="100000">
                          <a:srgbClr val="F2A900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BF5700"/>
                        </a:gs>
                        <a:gs pos="100000">
                          <a:srgbClr val="BF57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5F86"/>
                        </a:gs>
                        <a:gs pos="100000">
                          <a:srgbClr val="BED7E1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9144000" cy="571500"/>
          </a:xfrm>
          <a:prstGeom prst="rect">
            <a:avLst/>
          </a:prstGeom>
          <a:solidFill>
            <a:srgbClr val="BF57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Wave Problem – Assumption 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4" y="571500"/>
            <a:ext cx="8222126" cy="1031502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1524000" y="1638300"/>
            <a:ext cx="4114800" cy="944388"/>
          </a:xfrm>
          <a:custGeom>
            <a:avLst/>
            <a:gdLst>
              <a:gd name="connsiteX0" fmla="*/ 0 w 5593080"/>
              <a:gd name="connsiteY0" fmla="*/ 922827 h 1159328"/>
              <a:gd name="connsiteX1" fmla="*/ 967740 w 5593080"/>
              <a:gd name="connsiteY1" fmla="*/ 1098087 h 1159328"/>
              <a:gd name="connsiteX2" fmla="*/ 2613660 w 5593080"/>
              <a:gd name="connsiteY2" fmla="*/ 807 h 1159328"/>
              <a:gd name="connsiteX3" fmla="*/ 2948940 w 5593080"/>
              <a:gd name="connsiteY3" fmla="*/ 922827 h 1159328"/>
              <a:gd name="connsiteX4" fmla="*/ 3749040 w 5593080"/>
              <a:gd name="connsiteY4" fmla="*/ 1075227 h 1159328"/>
              <a:gd name="connsiteX5" fmla="*/ 4815840 w 5593080"/>
              <a:gd name="connsiteY5" fmla="*/ 633267 h 1159328"/>
              <a:gd name="connsiteX6" fmla="*/ 5593080 w 5593080"/>
              <a:gd name="connsiteY6" fmla="*/ 579927 h 1159328"/>
              <a:gd name="connsiteX7" fmla="*/ 5593080 w 5593080"/>
              <a:gd name="connsiteY7" fmla="*/ 579927 h 1159328"/>
              <a:gd name="connsiteX0" fmla="*/ 0 w 5593080"/>
              <a:gd name="connsiteY0" fmla="*/ 922827 h 1159328"/>
              <a:gd name="connsiteX1" fmla="*/ 967740 w 5593080"/>
              <a:gd name="connsiteY1" fmla="*/ 1098087 h 1159328"/>
              <a:gd name="connsiteX2" fmla="*/ 2613660 w 5593080"/>
              <a:gd name="connsiteY2" fmla="*/ 807 h 1159328"/>
              <a:gd name="connsiteX3" fmla="*/ 2948940 w 5593080"/>
              <a:gd name="connsiteY3" fmla="*/ 922827 h 1159328"/>
              <a:gd name="connsiteX4" fmla="*/ 3749040 w 5593080"/>
              <a:gd name="connsiteY4" fmla="*/ 1075227 h 1159328"/>
              <a:gd name="connsiteX5" fmla="*/ 4541520 w 5593080"/>
              <a:gd name="connsiteY5" fmla="*/ 739947 h 1159328"/>
              <a:gd name="connsiteX6" fmla="*/ 5593080 w 5593080"/>
              <a:gd name="connsiteY6" fmla="*/ 579927 h 1159328"/>
              <a:gd name="connsiteX7" fmla="*/ 5593080 w 5593080"/>
              <a:gd name="connsiteY7" fmla="*/ 579927 h 1159328"/>
              <a:gd name="connsiteX0" fmla="*/ 0 w 5593080"/>
              <a:gd name="connsiteY0" fmla="*/ 922827 h 1159328"/>
              <a:gd name="connsiteX1" fmla="*/ 967740 w 5593080"/>
              <a:gd name="connsiteY1" fmla="*/ 1098087 h 1159328"/>
              <a:gd name="connsiteX2" fmla="*/ 2613660 w 5593080"/>
              <a:gd name="connsiteY2" fmla="*/ 807 h 1159328"/>
              <a:gd name="connsiteX3" fmla="*/ 2948940 w 5593080"/>
              <a:gd name="connsiteY3" fmla="*/ 922827 h 1159328"/>
              <a:gd name="connsiteX4" fmla="*/ 3749040 w 5593080"/>
              <a:gd name="connsiteY4" fmla="*/ 1075227 h 1159328"/>
              <a:gd name="connsiteX5" fmla="*/ 4518660 w 5593080"/>
              <a:gd name="connsiteY5" fmla="*/ 595167 h 1159328"/>
              <a:gd name="connsiteX6" fmla="*/ 5593080 w 5593080"/>
              <a:gd name="connsiteY6" fmla="*/ 579927 h 1159328"/>
              <a:gd name="connsiteX7" fmla="*/ 5593080 w 5593080"/>
              <a:gd name="connsiteY7" fmla="*/ 579927 h 1159328"/>
              <a:gd name="connsiteX0" fmla="*/ 0 w 5670717"/>
              <a:gd name="connsiteY0" fmla="*/ 922827 h 1159328"/>
              <a:gd name="connsiteX1" fmla="*/ 967740 w 5670717"/>
              <a:gd name="connsiteY1" fmla="*/ 1098087 h 1159328"/>
              <a:gd name="connsiteX2" fmla="*/ 2613660 w 5670717"/>
              <a:gd name="connsiteY2" fmla="*/ 807 h 1159328"/>
              <a:gd name="connsiteX3" fmla="*/ 2948940 w 5670717"/>
              <a:gd name="connsiteY3" fmla="*/ 922827 h 1159328"/>
              <a:gd name="connsiteX4" fmla="*/ 3749040 w 5670717"/>
              <a:gd name="connsiteY4" fmla="*/ 1075227 h 1159328"/>
              <a:gd name="connsiteX5" fmla="*/ 4518660 w 5670717"/>
              <a:gd name="connsiteY5" fmla="*/ 595167 h 1159328"/>
              <a:gd name="connsiteX6" fmla="*/ 5593080 w 5670717"/>
              <a:gd name="connsiteY6" fmla="*/ 579927 h 1159328"/>
              <a:gd name="connsiteX7" fmla="*/ 5585460 w 5670717"/>
              <a:gd name="connsiteY7" fmla="*/ 793287 h 1159328"/>
              <a:gd name="connsiteX0" fmla="*/ 0 w 5593080"/>
              <a:gd name="connsiteY0" fmla="*/ 922827 h 1159328"/>
              <a:gd name="connsiteX1" fmla="*/ 967740 w 5593080"/>
              <a:gd name="connsiteY1" fmla="*/ 1098087 h 1159328"/>
              <a:gd name="connsiteX2" fmla="*/ 2613660 w 5593080"/>
              <a:gd name="connsiteY2" fmla="*/ 807 h 1159328"/>
              <a:gd name="connsiteX3" fmla="*/ 2948940 w 5593080"/>
              <a:gd name="connsiteY3" fmla="*/ 922827 h 1159328"/>
              <a:gd name="connsiteX4" fmla="*/ 3749040 w 5593080"/>
              <a:gd name="connsiteY4" fmla="*/ 1075227 h 1159328"/>
              <a:gd name="connsiteX5" fmla="*/ 4518660 w 5593080"/>
              <a:gd name="connsiteY5" fmla="*/ 595167 h 1159328"/>
              <a:gd name="connsiteX6" fmla="*/ 5593080 w 5593080"/>
              <a:gd name="connsiteY6" fmla="*/ 579927 h 1159328"/>
              <a:gd name="connsiteX0" fmla="*/ 0 w 5593080"/>
              <a:gd name="connsiteY0" fmla="*/ 922827 h 1159328"/>
              <a:gd name="connsiteX1" fmla="*/ 967740 w 5593080"/>
              <a:gd name="connsiteY1" fmla="*/ 1098087 h 1159328"/>
              <a:gd name="connsiteX2" fmla="*/ 2613660 w 5593080"/>
              <a:gd name="connsiteY2" fmla="*/ 807 h 1159328"/>
              <a:gd name="connsiteX3" fmla="*/ 2948940 w 5593080"/>
              <a:gd name="connsiteY3" fmla="*/ 922827 h 1159328"/>
              <a:gd name="connsiteX4" fmla="*/ 3749040 w 5593080"/>
              <a:gd name="connsiteY4" fmla="*/ 1075227 h 1159328"/>
              <a:gd name="connsiteX5" fmla="*/ 4381500 w 5593080"/>
              <a:gd name="connsiteY5" fmla="*/ 663747 h 1159328"/>
              <a:gd name="connsiteX6" fmla="*/ 5593080 w 5593080"/>
              <a:gd name="connsiteY6" fmla="*/ 579927 h 1159328"/>
              <a:gd name="connsiteX0" fmla="*/ 0 w 5593080"/>
              <a:gd name="connsiteY0" fmla="*/ 922827 h 1159328"/>
              <a:gd name="connsiteX1" fmla="*/ 967740 w 5593080"/>
              <a:gd name="connsiteY1" fmla="*/ 1098087 h 1159328"/>
              <a:gd name="connsiteX2" fmla="*/ 2613660 w 5593080"/>
              <a:gd name="connsiteY2" fmla="*/ 807 h 1159328"/>
              <a:gd name="connsiteX3" fmla="*/ 2948940 w 5593080"/>
              <a:gd name="connsiteY3" fmla="*/ 922827 h 1159328"/>
              <a:gd name="connsiteX4" fmla="*/ 3749040 w 5593080"/>
              <a:gd name="connsiteY4" fmla="*/ 1075227 h 1159328"/>
              <a:gd name="connsiteX5" fmla="*/ 4533900 w 5593080"/>
              <a:gd name="connsiteY5" fmla="*/ 503727 h 1159328"/>
              <a:gd name="connsiteX6" fmla="*/ 5593080 w 5593080"/>
              <a:gd name="connsiteY6" fmla="*/ 579927 h 1159328"/>
              <a:gd name="connsiteX0" fmla="*/ 0 w 5593080"/>
              <a:gd name="connsiteY0" fmla="*/ 922849 h 1222096"/>
              <a:gd name="connsiteX1" fmla="*/ 967740 w 5593080"/>
              <a:gd name="connsiteY1" fmla="*/ 1098109 h 1222096"/>
              <a:gd name="connsiteX2" fmla="*/ 2613660 w 5593080"/>
              <a:gd name="connsiteY2" fmla="*/ 829 h 1222096"/>
              <a:gd name="connsiteX3" fmla="*/ 2948940 w 5593080"/>
              <a:gd name="connsiteY3" fmla="*/ 922849 h 1222096"/>
              <a:gd name="connsiteX4" fmla="*/ 3558540 w 5593080"/>
              <a:gd name="connsiteY4" fmla="*/ 1204789 h 1222096"/>
              <a:gd name="connsiteX5" fmla="*/ 4533900 w 5593080"/>
              <a:gd name="connsiteY5" fmla="*/ 503749 h 1222096"/>
              <a:gd name="connsiteX6" fmla="*/ 5593080 w 5593080"/>
              <a:gd name="connsiteY6" fmla="*/ 579949 h 1222096"/>
              <a:gd name="connsiteX0" fmla="*/ 0 w 5593080"/>
              <a:gd name="connsiteY0" fmla="*/ 923504 h 1216771"/>
              <a:gd name="connsiteX1" fmla="*/ 967740 w 5593080"/>
              <a:gd name="connsiteY1" fmla="*/ 1098764 h 1216771"/>
              <a:gd name="connsiteX2" fmla="*/ 2613660 w 5593080"/>
              <a:gd name="connsiteY2" fmla="*/ 1484 h 1216771"/>
              <a:gd name="connsiteX3" fmla="*/ 2880360 w 5593080"/>
              <a:gd name="connsiteY3" fmla="*/ 870164 h 1216771"/>
              <a:gd name="connsiteX4" fmla="*/ 3558540 w 5593080"/>
              <a:gd name="connsiteY4" fmla="*/ 1205444 h 1216771"/>
              <a:gd name="connsiteX5" fmla="*/ 4533900 w 5593080"/>
              <a:gd name="connsiteY5" fmla="*/ 504404 h 1216771"/>
              <a:gd name="connsiteX6" fmla="*/ 5593080 w 5593080"/>
              <a:gd name="connsiteY6" fmla="*/ 580604 h 1216771"/>
              <a:gd name="connsiteX0" fmla="*/ 0 w 5593080"/>
              <a:gd name="connsiteY0" fmla="*/ 923655 h 1220624"/>
              <a:gd name="connsiteX1" fmla="*/ 967740 w 5593080"/>
              <a:gd name="connsiteY1" fmla="*/ 1098915 h 1220624"/>
              <a:gd name="connsiteX2" fmla="*/ 2613660 w 5593080"/>
              <a:gd name="connsiteY2" fmla="*/ 1635 h 1220624"/>
              <a:gd name="connsiteX3" fmla="*/ 2880360 w 5593080"/>
              <a:gd name="connsiteY3" fmla="*/ 870315 h 1220624"/>
              <a:gd name="connsiteX4" fmla="*/ 3558540 w 5593080"/>
              <a:gd name="connsiteY4" fmla="*/ 1205595 h 1220624"/>
              <a:gd name="connsiteX5" fmla="*/ 4533900 w 5593080"/>
              <a:gd name="connsiteY5" fmla="*/ 504555 h 1220624"/>
              <a:gd name="connsiteX6" fmla="*/ 5593080 w 5593080"/>
              <a:gd name="connsiteY6" fmla="*/ 580755 h 1220624"/>
              <a:gd name="connsiteX0" fmla="*/ 0 w 5593080"/>
              <a:gd name="connsiteY0" fmla="*/ 925000 h 1215000"/>
              <a:gd name="connsiteX1" fmla="*/ 967740 w 5593080"/>
              <a:gd name="connsiteY1" fmla="*/ 1100260 h 1215000"/>
              <a:gd name="connsiteX2" fmla="*/ 2613660 w 5593080"/>
              <a:gd name="connsiteY2" fmla="*/ 2980 h 1215000"/>
              <a:gd name="connsiteX3" fmla="*/ 3032760 w 5593080"/>
              <a:gd name="connsiteY3" fmla="*/ 803080 h 1215000"/>
              <a:gd name="connsiteX4" fmla="*/ 3558540 w 5593080"/>
              <a:gd name="connsiteY4" fmla="*/ 1206940 h 1215000"/>
              <a:gd name="connsiteX5" fmla="*/ 4533900 w 5593080"/>
              <a:gd name="connsiteY5" fmla="*/ 505900 h 1215000"/>
              <a:gd name="connsiteX6" fmla="*/ 5593080 w 5593080"/>
              <a:gd name="connsiteY6" fmla="*/ 582100 h 1215000"/>
              <a:gd name="connsiteX0" fmla="*/ 0 w 5593080"/>
              <a:gd name="connsiteY0" fmla="*/ 928499 h 1212792"/>
              <a:gd name="connsiteX1" fmla="*/ 967740 w 5593080"/>
              <a:gd name="connsiteY1" fmla="*/ 1103759 h 1212792"/>
              <a:gd name="connsiteX2" fmla="*/ 2613660 w 5593080"/>
              <a:gd name="connsiteY2" fmla="*/ 6479 h 1212792"/>
              <a:gd name="connsiteX3" fmla="*/ 3032760 w 5593080"/>
              <a:gd name="connsiteY3" fmla="*/ 694422 h 1212792"/>
              <a:gd name="connsiteX4" fmla="*/ 3558540 w 5593080"/>
              <a:gd name="connsiteY4" fmla="*/ 1210439 h 1212792"/>
              <a:gd name="connsiteX5" fmla="*/ 4533900 w 5593080"/>
              <a:gd name="connsiteY5" fmla="*/ 509399 h 1212792"/>
              <a:gd name="connsiteX6" fmla="*/ 5593080 w 5593080"/>
              <a:gd name="connsiteY6" fmla="*/ 585599 h 1212792"/>
              <a:gd name="connsiteX0" fmla="*/ 0 w 5593080"/>
              <a:gd name="connsiteY0" fmla="*/ 927867 h 1262520"/>
              <a:gd name="connsiteX1" fmla="*/ 967740 w 5593080"/>
              <a:gd name="connsiteY1" fmla="*/ 1103127 h 1262520"/>
              <a:gd name="connsiteX2" fmla="*/ 2613660 w 5593080"/>
              <a:gd name="connsiteY2" fmla="*/ 5847 h 1262520"/>
              <a:gd name="connsiteX3" fmla="*/ 3032760 w 5593080"/>
              <a:gd name="connsiteY3" fmla="*/ 693790 h 1262520"/>
              <a:gd name="connsiteX4" fmla="*/ 3444240 w 5593080"/>
              <a:gd name="connsiteY4" fmla="*/ 1260788 h 1262520"/>
              <a:gd name="connsiteX5" fmla="*/ 4533900 w 5593080"/>
              <a:gd name="connsiteY5" fmla="*/ 508767 h 1262520"/>
              <a:gd name="connsiteX6" fmla="*/ 5593080 w 5593080"/>
              <a:gd name="connsiteY6" fmla="*/ 584967 h 1262520"/>
              <a:gd name="connsiteX0" fmla="*/ 0 w 5593080"/>
              <a:gd name="connsiteY0" fmla="*/ 928623 h 1262868"/>
              <a:gd name="connsiteX1" fmla="*/ 967740 w 5593080"/>
              <a:gd name="connsiteY1" fmla="*/ 1103883 h 1262868"/>
              <a:gd name="connsiteX2" fmla="*/ 2613660 w 5593080"/>
              <a:gd name="connsiteY2" fmla="*/ 6603 h 1262868"/>
              <a:gd name="connsiteX3" fmla="*/ 3086100 w 5593080"/>
              <a:gd name="connsiteY3" fmla="*/ 674154 h 1262868"/>
              <a:gd name="connsiteX4" fmla="*/ 3444240 w 5593080"/>
              <a:gd name="connsiteY4" fmla="*/ 1261544 h 1262868"/>
              <a:gd name="connsiteX5" fmla="*/ 4533900 w 5593080"/>
              <a:gd name="connsiteY5" fmla="*/ 509523 h 1262868"/>
              <a:gd name="connsiteX6" fmla="*/ 5593080 w 5593080"/>
              <a:gd name="connsiteY6" fmla="*/ 585723 h 1262868"/>
              <a:gd name="connsiteX0" fmla="*/ 0 w 5593080"/>
              <a:gd name="connsiteY0" fmla="*/ 929234 h 1263656"/>
              <a:gd name="connsiteX1" fmla="*/ 967740 w 5593080"/>
              <a:gd name="connsiteY1" fmla="*/ 1104494 h 1263656"/>
              <a:gd name="connsiteX2" fmla="*/ 2613660 w 5593080"/>
              <a:gd name="connsiteY2" fmla="*/ 7214 h 1263656"/>
              <a:gd name="connsiteX3" fmla="*/ 3086100 w 5593080"/>
              <a:gd name="connsiteY3" fmla="*/ 674765 h 1263656"/>
              <a:gd name="connsiteX4" fmla="*/ 3444240 w 5593080"/>
              <a:gd name="connsiteY4" fmla="*/ 1262155 h 1263656"/>
              <a:gd name="connsiteX5" fmla="*/ 4533900 w 5593080"/>
              <a:gd name="connsiteY5" fmla="*/ 510134 h 1263656"/>
              <a:gd name="connsiteX6" fmla="*/ 5593080 w 5593080"/>
              <a:gd name="connsiteY6" fmla="*/ 586334 h 1263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3080" h="1263656">
                <a:moveTo>
                  <a:pt x="0" y="929234"/>
                </a:moveTo>
                <a:cubicBezTo>
                  <a:pt x="266065" y="1093699"/>
                  <a:pt x="532130" y="1258164"/>
                  <a:pt x="967740" y="1104494"/>
                </a:cubicBezTo>
                <a:cubicBezTo>
                  <a:pt x="1403350" y="950824"/>
                  <a:pt x="2260600" y="78835"/>
                  <a:pt x="2613660" y="7214"/>
                </a:cubicBezTo>
                <a:cubicBezTo>
                  <a:pt x="2966720" y="-64407"/>
                  <a:pt x="3008630" y="414627"/>
                  <a:pt x="3086100" y="674765"/>
                </a:cubicBezTo>
                <a:cubicBezTo>
                  <a:pt x="3163570" y="934903"/>
                  <a:pt x="3202940" y="1289594"/>
                  <a:pt x="3444240" y="1262155"/>
                </a:cubicBezTo>
                <a:cubicBezTo>
                  <a:pt x="3685540" y="1234717"/>
                  <a:pt x="4175760" y="622771"/>
                  <a:pt x="4533900" y="510134"/>
                </a:cubicBezTo>
                <a:cubicBezTo>
                  <a:pt x="4892040" y="397497"/>
                  <a:pt x="5415280" y="553314"/>
                  <a:pt x="5593080" y="58633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524000" y="4700699"/>
            <a:ext cx="4191000" cy="442801"/>
          </a:xfrm>
          <a:custGeom>
            <a:avLst/>
            <a:gdLst>
              <a:gd name="connsiteX0" fmla="*/ 0 w 5638800"/>
              <a:gd name="connsiteY0" fmla="*/ 287349 h 661570"/>
              <a:gd name="connsiteX1" fmla="*/ 609600 w 5638800"/>
              <a:gd name="connsiteY1" fmla="*/ 660729 h 661570"/>
              <a:gd name="connsiteX2" fmla="*/ 1143000 w 5638800"/>
              <a:gd name="connsiteY2" fmla="*/ 195909 h 661570"/>
              <a:gd name="connsiteX3" fmla="*/ 1889760 w 5638800"/>
              <a:gd name="connsiteY3" fmla="*/ 272109 h 661570"/>
              <a:gd name="connsiteX4" fmla="*/ 2209800 w 5638800"/>
              <a:gd name="connsiteY4" fmla="*/ 119709 h 661570"/>
              <a:gd name="connsiteX5" fmla="*/ 2567940 w 5638800"/>
              <a:gd name="connsiteY5" fmla="*/ 424509 h 661570"/>
              <a:gd name="connsiteX6" fmla="*/ 3063240 w 5638800"/>
              <a:gd name="connsiteY6" fmla="*/ 569289 h 661570"/>
              <a:gd name="connsiteX7" fmla="*/ 3451860 w 5638800"/>
              <a:gd name="connsiteY7" fmla="*/ 195909 h 661570"/>
              <a:gd name="connsiteX8" fmla="*/ 3924300 w 5638800"/>
              <a:gd name="connsiteY8" fmla="*/ 188289 h 661570"/>
              <a:gd name="connsiteX9" fmla="*/ 4091940 w 5638800"/>
              <a:gd name="connsiteY9" fmla="*/ 66369 h 661570"/>
              <a:gd name="connsiteX10" fmla="*/ 4389120 w 5638800"/>
              <a:gd name="connsiteY10" fmla="*/ 13029 h 661570"/>
              <a:gd name="connsiteX11" fmla="*/ 4671060 w 5638800"/>
              <a:gd name="connsiteY11" fmla="*/ 310209 h 661570"/>
              <a:gd name="connsiteX12" fmla="*/ 4998720 w 5638800"/>
              <a:gd name="connsiteY12" fmla="*/ 485469 h 661570"/>
              <a:gd name="connsiteX13" fmla="*/ 5334000 w 5638800"/>
              <a:gd name="connsiteY13" fmla="*/ 264489 h 661570"/>
              <a:gd name="connsiteX14" fmla="*/ 5509260 w 5638800"/>
              <a:gd name="connsiteY14" fmla="*/ 264489 h 661570"/>
              <a:gd name="connsiteX15" fmla="*/ 5638800 w 5638800"/>
              <a:gd name="connsiteY15" fmla="*/ 58749 h 66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38800" h="661570">
                <a:moveTo>
                  <a:pt x="0" y="287349"/>
                </a:moveTo>
                <a:cubicBezTo>
                  <a:pt x="209550" y="481659"/>
                  <a:pt x="419100" y="675969"/>
                  <a:pt x="609600" y="660729"/>
                </a:cubicBezTo>
                <a:cubicBezTo>
                  <a:pt x="800100" y="645489"/>
                  <a:pt x="929640" y="260679"/>
                  <a:pt x="1143000" y="195909"/>
                </a:cubicBezTo>
                <a:cubicBezTo>
                  <a:pt x="1356360" y="131139"/>
                  <a:pt x="1711960" y="284809"/>
                  <a:pt x="1889760" y="272109"/>
                </a:cubicBezTo>
                <a:cubicBezTo>
                  <a:pt x="2067560" y="259409"/>
                  <a:pt x="2096770" y="94309"/>
                  <a:pt x="2209800" y="119709"/>
                </a:cubicBezTo>
                <a:cubicBezTo>
                  <a:pt x="2322830" y="145109"/>
                  <a:pt x="2425700" y="349579"/>
                  <a:pt x="2567940" y="424509"/>
                </a:cubicBezTo>
                <a:cubicBezTo>
                  <a:pt x="2710180" y="499439"/>
                  <a:pt x="2915920" y="607389"/>
                  <a:pt x="3063240" y="569289"/>
                </a:cubicBezTo>
                <a:cubicBezTo>
                  <a:pt x="3210560" y="531189"/>
                  <a:pt x="3308350" y="259409"/>
                  <a:pt x="3451860" y="195909"/>
                </a:cubicBezTo>
                <a:cubicBezTo>
                  <a:pt x="3595370" y="132409"/>
                  <a:pt x="3817620" y="209879"/>
                  <a:pt x="3924300" y="188289"/>
                </a:cubicBezTo>
                <a:cubicBezTo>
                  <a:pt x="4030980" y="166699"/>
                  <a:pt x="4014470" y="95579"/>
                  <a:pt x="4091940" y="66369"/>
                </a:cubicBezTo>
                <a:cubicBezTo>
                  <a:pt x="4169410" y="37159"/>
                  <a:pt x="4292600" y="-27611"/>
                  <a:pt x="4389120" y="13029"/>
                </a:cubicBezTo>
                <a:cubicBezTo>
                  <a:pt x="4485640" y="53669"/>
                  <a:pt x="4569460" y="231469"/>
                  <a:pt x="4671060" y="310209"/>
                </a:cubicBezTo>
                <a:cubicBezTo>
                  <a:pt x="4772660" y="388949"/>
                  <a:pt x="4888230" y="493089"/>
                  <a:pt x="4998720" y="485469"/>
                </a:cubicBezTo>
                <a:cubicBezTo>
                  <a:pt x="5109210" y="477849"/>
                  <a:pt x="5248910" y="301319"/>
                  <a:pt x="5334000" y="264489"/>
                </a:cubicBezTo>
                <a:cubicBezTo>
                  <a:pt x="5419090" y="227659"/>
                  <a:pt x="5458460" y="298779"/>
                  <a:pt x="5509260" y="264489"/>
                </a:cubicBezTo>
                <a:cubicBezTo>
                  <a:pt x="5560060" y="230199"/>
                  <a:pt x="5603240" y="165429"/>
                  <a:pt x="5638800" y="5874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152900"/>
            <a:ext cx="262128" cy="2240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70378"/>
            <a:ext cx="254508" cy="2148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081016"/>
            <a:ext cx="252984" cy="2148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14"/>
          <a:stretch/>
        </p:blipFill>
        <p:spPr>
          <a:xfrm>
            <a:off x="533401" y="2400300"/>
            <a:ext cx="2636520" cy="23317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16"/>
          <a:stretch/>
        </p:blipFill>
        <p:spPr>
          <a:xfrm>
            <a:off x="5300472" y="876300"/>
            <a:ext cx="3508248" cy="24088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105400" y="3314700"/>
            <a:ext cx="3955781" cy="187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9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0" y="5461000"/>
          <a:ext cx="9144000" cy="1905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DE9C8"/>
                        </a:gs>
                        <a:gs pos="100000">
                          <a:srgbClr val="F2A900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BF5700"/>
                        </a:gs>
                        <a:gs pos="100000">
                          <a:srgbClr val="BF57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5F86"/>
                        </a:gs>
                        <a:gs pos="100000">
                          <a:srgbClr val="BED7E1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9144000" cy="571500"/>
          </a:xfrm>
          <a:prstGeom prst="rect">
            <a:avLst/>
          </a:prstGeom>
          <a:solidFill>
            <a:srgbClr val="BF57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Approaching the GN equation – A note on the boundary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condtions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6" y="571509"/>
            <a:ext cx="8226548" cy="433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3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0" y="5461000"/>
          <a:ext cx="9144000" cy="1905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DE9C8"/>
                        </a:gs>
                        <a:gs pos="100000">
                          <a:srgbClr val="F2A900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BF5700"/>
                        </a:gs>
                        <a:gs pos="100000">
                          <a:srgbClr val="BF57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5F86"/>
                        </a:gs>
                        <a:gs pos="100000">
                          <a:srgbClr val="BED7E1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9144000" cy="571500"/>
          </a:xfrm>
          <a:prstGeom prst="rect">
            <a:avLst/>
          </a:prstGeom>
          <a:solidFill>
            <a:srgbClr val="BF57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Approaching the GN equation – A note on the boundary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condtions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0001" t="13891" r="29999" b="14460"/>
          <a:stretch/>
        </p:blipFill>
        <p:spPr>
          <a:xfrm>
            <a:off x="2743200" y="1202614"/>
            <a:ext cx="3657600" cy="362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4069146"/>
              </p:ext>
            </p:extLst>
          </p:nvPr>
        </p:nvGraphicFramePr>
        <p:xfrm>
          <a:off x="0" y="5461000"/>
          <a:ext cx="9144000" cy="1905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DE9C8"/>
                        </a:gs>
                        <a:gs pos="100000">
                          <a:srgbClr val="F2A900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BF5700"/>
                        </a:gs>
                        <a:gs pos="100000">
                          <a:srgbClr val="BF57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5F86"/>
                        </a:gs>
                        <a:gs pos="100000">
                          <a:srgbClr val="BED7E1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9144000" cy="571500"/>
          </a:xfrm>
          <a:prstGeom prst="rect">
            <a:avLst/>
          </a:prstGeom>
          <a:solidFill>
            <a:srgbClr val="BF57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Approaching the GN equation – Step 1: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KdV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equation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6" y="571513"/>
            <a:ext cx="8212817" cy="312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4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118341"/>
              </p:ext>
            </p:extLst>
          </p:nvPr>
        </p:nvGraphicFramePr>
        <p:xfrm>
          <a:off x="0" y="5461000"/>
          <a:ext cx="9144000" cy="1905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DE9C8"/>
                        </a:gs>
                        <a:gs pos="100000">
                          <a:srgbClr val="F2A900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BF5700"/>
                        </a:gs>
                        <a:gs pos="100000">
                          <a:srgbClr val="BF57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5F86"/>
                        </a:gs>
                        <a:gs pos="100000">
                          <a:srgbClr val="BED7E1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9144000" cy="571500"/>
          </a:xfrm>
          <a:prstGeom prst="rect">
            <a:avLst/>
          </a:prstGeom>
          <a:solidFill>
            <a:srgbClr val="BF57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Approaching the GN equation – Step 1: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KdV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equation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8" y="571512"/>
            <a:ext cx="8206715" cy="477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9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332382"/>
              </p:ext>
            </p:extLst>
          </p:nvPr>
        </p:nvGraphicFramePr>
        <p:xfrm>
          <a:off x="0" y="5461000"/>
          <a:ext cx="9144000" cy="1905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DE9C8"/>
                        </a:gs>
                        <a:gs pos="100000">
                          <a:srgbClr val="F2A900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BF5700"/>
                        </a:gs>
                        <a:gs pos="100000">
                          <a:srgbClr val="BF57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5F86"/>
                        </a:gs>
                        <a:gs pos="100000">
                          <a:srgbClr val="BED7E1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9144000" cy="571500"/>
          </a:xfrm>
          <a:prstGeom prst="rect">
            <a:avLst/>
          </a:prstGeom>
          <a:solidFill>
            <a:srgbClr val="BF57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Approaching the GN equation – Step 1: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KdV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equation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42" y="571512"/>
            <a:ext cx="8232651" cy="381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6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776675"/>
              </p:ext>
            </p:extLst>
          </p:nvPr>
        </p:nvGraphicFramePr>
        <p:xfrm>
          <a:off x="0" y="5461000"/>
          <a:ext cx="9144000" cy="1905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DE9C8"/>
                        </a:gs>
                        <a:gs pos="100000">
                          <a:srgbClr val="F2A900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BF5700"/>
                        </a:gs>
                        <a:gs pos="100000">
                          <a:srgbClr val="BF57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5F86"/>
                        </a:gs>
                        <a:gs pos="100000">
                          <a:srgbClr val="BED7E1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9144000" cy="571500"/>
          </a:xfrm>
          <a:prstGeom prst="rect">
            <a:avLst/>
          </a:prstGeom>
          <a:solidFill>
            <a:srgbClr val="BF57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Approaching the GN equation – Step 1: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KdV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equation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998" y="723900"/>
            <a:ext cx="627800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0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085320"/>
              </p:ext>
            </p:extLst>
          </p:nvPr>
        </p:nvGraphicFramePr>
        <p:xfrm>
          <a:off x="0" y="5461000"/>
          <a:ext cx="9144000" cy="1905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DE9C8"/>
                        </a:gs>
                        <a:gs pos="100000">
                          <a:srgbClr val="F2A900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BF5700"/>
                        </a:gs>
                        <a:gs pos="100000">
                          <a:srgbClr val="BF57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5F86"/>
                        </a:gs>
                        <a:gs pos="100000">
                          <a:srgbClr val="BED7E1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9144000" cy="571500"/>
          </a:xfrm>
          <a:prstGeom prst="rect">
            <a:avLst/>
          </a:prstGeom>
          <a:solidFill>
            <a:srgbClr val="BF57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Approaching the GN equation – Step 1: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KdV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equation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963077"/>
            <a:ext cx="8229602" cy="378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896001"/>
            <a:ext cx="8229602" cy="3922998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189166"/>
              </p:ext>
            </p:extLst>
          </p:nvPr>
        </p:nvGraphicFramePr>
        <p:xfrm>
          <a:off x="0" y="5461000"/>
          <a:ext cx="9144000" cy="1905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DE9C8"/>
                        </a:gs>
                        <a:gs pos="100000">
                          <a:srgbClr val="F2A900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BF5700"/>
                        </a:gs>
                        <a:gs pos="100000">
                          <a:srgbClr val="BF57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5F86"/>
                        </a:gs>
                        <a:gs pos="100000">
                          <a:srgbClr val="BED7E1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0"/>
            <a:ext cx="9144000" cy="571500"/>
          </a:xfrm>
          <a:prstGeom prst="rect">
            <a:avLst/>
          </a:prstGeom>
          <a:solidFill>
            <a:srgbClr val="BF57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Approaching the GN equation – Step 1: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KdV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equation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113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368545"/>
              </p:ext>
            </p:extLst>
          </p:nvPr>
        </p:nvGraphicFramePr>
        <p:xfrm>
          <a:off x="0" y="5461000"/>
          <a:ext cx="9144000" cy="1905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DE9C8"/>
                        </a:gs>
                        <a:gs pos="100000">
                          <a:srgbClr val="F2A900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BF5700"/>
                        </a:gs>
                        <a:gs pos="100000">
                          <a:srgbClr val="BF57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5F86"/>
                        </a:gs>
                        <a:gs pos="100000">
                          <a:srgbClr val="BED7E1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0"/>
            <a:ext cx="9144000" cy="571500"/>
          </a:xfrm>
          <a:prstGeom prst="rect">
            <a:avLst/>
          </a:prstGeom>
          <a:solidFill>
            <a:srgbClr val="BF57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Approaching the GN equation – Step 1: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KdV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equation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891050"/>
            <a:ext cx="8229602" cy="393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0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618221"/>
              </p:ext>
            </p:extLst>
          </p:nvPr>
        </p:nvGraphicFramePr>
        <p:xfrm>
          <a:off x="0" y="5461000"/>
          <a:ext cx="9144000" cy="1905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DE9C8"/>
                        </a:gs>
                        <a:gs pos="100000">
                          <a:srgbClr val="F2A900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BF5700"/>
                        </a:gs>
                        <a:gs pos="100000">
                          <a:srgbClr val="BF57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5F86"/>
                        </a:gs>
                        <a:gs pos="100000">
                          <a:srgbClr val="BED7E1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9144000" cy="571500"/>
          </a:xfrm>
          <a:prstGeom prst="rect">
            <a:avLst/>
          </a:prstGeom>
          <a:solidFill>
            <a:srgbClr val="BF57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Approaching the GN equation – Step 2: Lin.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disperesive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flat eq.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9" y="571513"/>
            <a:ext cx="8226550" cy="388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0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Arrow Connector 30"/>
          <p:cNvCxnSpPr/>
          <p:nvPr/>
        </p:nvCxnSpPr>
        <p:spPr>
          <a:xfrm>
            <a:off x="1239012" y="2358978"/>
            <a:ext cx="5943600" cy="0"/>
          </a:xfrm>
          <a:prstGeom prst="straightConnector1">
            <a:avLst/>
          </a:prstGeom>
          <a:ln w="190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971596"/>
              </p:ext>
            </p:extLst>
          </p:nvPr>
        </p:nvGraphicFramePr>
        <p:xfrm>
          <a:off x="0" y="5461000"/>
          <a:ext cx="9144000" cy="1905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DE9C8"/>
                        </a:gs>
                        <a:gs pos="100000">
                          <a:srgbClr val="F2A900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BF5700"/>
                        </a:gs>
                        <a:gs pos="100000">
                          <a:srgbClr val="BF57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5F86"/>
                        </a:gs>
                        <a:gs pos="100000">
                          <a:srgbClr val="BED7E1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0" y="0"/>
            <a:ext cx="9144000" cy="571500"/>
          </a:xfrm>
          <a:prstGeom prst="rect">
            <a:avLst/>
          </a:prstGeom>
          <a:solidFill>
            <a:srgbClr val="BF57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Wave Problem – Notation 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4" y="571500"/>
            <a:ext cx="8222126" cy="1031502"/>
          </a:xfrm>
          <a:prstGeom prst="rect">
            <a:avLst/>
          </a:prstGeom>
        </p:spPr>
      </p:pic>
      <p:sp>
        <p:nvSpPr>
          <p:cNvPr id="19" name="Freeform 18"/>
          <p:cNvSpPr/>
          <p:nvPr/>
        </p:nvSpPr>
        <p:spPr>
          <a:xfrm>
            <a:off x="1524000" y="4700699"/>
            <a:ext cx="4191000" cy="442801"/>
          </a:xfrm>
          <a:custGeom>
            <a:avLst/>
            <a:gdLst>
              <a:gd name="connsiteX0" fmla="*/ 0 w 5638800"/>
              <a:gd name="connsiteY0" fmla="*/ 287349 h 661570"/>
              <a:gd name="connsiteX1" fmla="*/ 609600 w 5638800"/>
              <a:gd name="connsiteY1" fmla="*/ 660729 h 661570"/>
              <a:gd name="connsiteX2" fmla="*/ 1143000 w 5638800"/>
              <a:gd name="connsiteY2" fmla="*/ 195909 h 661570"/>
              <a:gd name="connsiteX3" fmla="*/ 1889760 w 5638800"/>
              <a:gd name="connsiteY3" fmla="*/ 272109 h 661570"/>
              <a:gd name="connsiteX4" fmla="*/ 2209800 w 5638800"/>
              <a:gd name="connsiteY4" fmla="*/ 119709 h 661570"/>
              <a:gd name="connsiteX5" fmla="*/ 2567940 w 5638800"/>
              <a:gd name="connsiteY5" fmla="*/ 424509 h 661570"/>
              <a:gd name="connsiteX6" fmla="*/ 3063240 w 5638800"/>
              <a:gd name="connsiteY6" fmla="*/ 569289 h 661570"/>
              <a:gd name="connsiteX7" fmla="*/ 3451860 w 5638800"/>
              <a:gd name="connsiteY7" fmla="*/ 195909 h 661570"/>
              <a:gd name="connsiteX8" fmla="*/ 3924300 w 5638800"/>
              <a:gd name="connsiteY8" fmla="*/ 188289 h 661570"/>
              <a:gd name="connsiteX9" fmla="*/ 4091940 w 5638800"/>
              <a:gd name="connsiteY9" fmla="*/ 66369 h 661570"/>
              <a:gd name="connsiteX10" fmla="*/ 4389120 w 5638800"/>
              <a:gd name="connsiteY10" fmla="*/ 13029 h 661570"/>
              <a:gd name="connsiteX11" fmla="*/ 4671060 w 5638800"/>
              <a:gd name="connsiteY11" fmla="*/ 310209 h 661570"/>
              <a:gd name="connsiteX12" fmla="*/ 4998720 w 5638800"/>
              <a:gd name="connsiteY12" fmla="*/ 485469 h 661570"/>
              <a:gd name="connsiteX13" fmla="*/ 5334000 w 5638800"/>
              <a:gd name="connsiteY13" fmla="*/ 264489 h 661570"/>
              <a:gd name="connsiteX14" fmla="*/ 5509260 w 5638800"/>
              <a:gd name="connsiteY14" fmla="*/ 264489 h 661570"/>
              <a:gd name="connsiteX15" fmla="*/ 5638800 w 5638800"/>
              <a:gd name="connsiteY15" fmla="*/ 58749 h 66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38800" h="661570">
                <a:moveTo>
                  <a:pt x="0" y="287349"/>
                </a:moveTo>
                <a:cubicBezTo>
                  <a:pt x="209550" y="481659"/>
                  <a:pt x="419100" y="675969"/>
                  <a:pt x="609600" y="660729"/>
                </a:cubicBezTo>
                <a:cubicBezTo>
                  <a:pt x="800100" y="645489"/>
                  <a:pt x="929640" y="260679"/>
                  <a:pt x="1143000" y="195909"/>
                </a:cubicBezTo>
                <a:cubicBezTo>
                  <a:pt x="1356360" y="131139"/>
                  <a:pt x="1711960" y="284809"/>
                  <a:pt x="1889760" y="272109"/>
                </a:cubicBezTo>
                <a:cubicBezTo>
                  <a:pt x="2067560" y="259409"/>
                  <a:pt x="2096770" y="94309"/>
                  <a:pt x="2209800" y="119709"/>
                </a:cubicBezTo>
                <a:cubicBezTo>
                  <a:pt x="2322830" y="145109"/>
                  <a:pt x="2425700" y="349579"/>
                  <a:pt x="2567940" y="424509"/>
                </a:cubicBezTo>
                <a:cubicBezTo>
                  <a:pt x="2710180" y="499439"/>
                  <a:pt x="2915920" y="607389"/>
                  <a:pt x="3063240" y="569289"/>
                </a:cubicBezTo>
                <a:cubicBezTo>
                  <a:pt x="3210560" y="531189"/>
                  <a:pt x="3308350" y="259409"/>
                  <a:pt x="3451860" y="195909"/>
                </a:cubicBezTo>
                <a:cubicBezTo>
                  <a:pt x="3595370" y="132409"/>
                  <a:pt x="3817620" y="209879"/>
                  <a:pt x="3924300" y="188289"/>
                </a:cubicBezTo>
                <a:cubicBezTo>
                  <a:pt x="4030980" y="166699"/>
                  <a:pt x="4014470" y="95579"/>
                  <a:pt x="4091940" y="66369"/>
                </a:cubicBezTo>
                <a:cubicBezTo>
                  <a:pt x="4169410" y="37159"/>
                  <a:pt x="4292600" y="-27611"/>
                  <a:pt x="4389120" y="13029"/>
                </a:cubicBezTo>
                <a:cubicBezTo>
                  <a:pt x="4485640" y="53669"/>
                  <a:pt x="4569460" y="231469"/>
                  <a:pt x="4671060" y="310209"/>
                </a:cubicBezTo>
                <a:cubicBezTo>
                  <a:pt x="4772660" y="388949"/>
                  <a:pt x="4888230" y="493089"/>
                  <a:pt x="4998720" y="485469"/>
                </a:cubicBezTo>
                <a:cubicBezTo>
                  <a:pt x="5109210" y="477849"/>
                  <a:pt x="5248910" y="301319"/>
                  <a:pt x="5334000" y="264489"/>
                </a:cubicBezTo>
                <a:cubicBezTo>
                  <a:pt x="5419090" y="227659"/>
                  <a:pt x="5458460" y="298779"/>
                  <a:pt x="5509260" y="264489"/>
                </a:cubicBezTo>
                <a:cubicBezTo>
                  <a:pt x="5560060" y="230199"/>
                  <a:pt x="5603240" y="165429"/>
                  <a:pt x="5638800" y="5874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698" y="2936994"/>
            <a:ext cx="1152144" cy="2682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722110"/>
            <a:ext cx="254508" cy="21488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081016"/>
            <a:ext cx="252984" cy="21488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336" y="1921764"/>
            <a:ext cx="740664" cy="24993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812" y="2234009"/>
            <a:ext cx="813816" cy="237744"/>
          </a:xfrm>
          <a:prstGeom prst="rect">
            <a:avLst/>
          </a:prstGeom>
        </p:spPr>
      </p:pic>
      <p:cxnSp>
        <p:nvCxnSpPr>
          <p:cNvPr id="36" name="Straight Arrow Connector 35"/>
          <p:cNvCxnSpPr/>
          <p:nvPr/>
        </p:nvCxnSpPr>
        <p:spPr>
          <a:xfrm flipV="1">
            <a:off x="1371600" y="2019300"/>
            <a:ext cx="0" cy="501900"/>
          </a:xfrm>
          <a:prstGeom prst="straightConnector1">
            <a:avLst/>
          </a:prstGeom>
          <a:ln w="190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846" y="1859280"/>
            <a:ext cx="126492" cy="120396"/>
          </a:xfrm>
          <a:prstGeom prst="rect">
            <a:avLst/>
          </a:prstGeom>
        </p:spPr>
      </p:pic>
      <p:cxnSp>
        <p:nvCxnSpPr>
          <p:cNvPr id="50" name="Straight Arrow Connector 49"/>
          <p:cNvCxnSpPr/>
          <p:nvPr/>
        </p:nvCxnSpPr>
        <p:spPr>
          <a:xfrm>
            <a:off x="1239012" y="4922099"/>
            <a:ext cx="5943600" cy="0"/>
          </a:xfrm>
          <a:prstGeom prst="straightConnector1">
            <a:avLst/>
          </a:prstGeom>
          <a:ln w="19050">
            <a:solidFill>
              <a:srgbClr val="00B0F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340" y="4450763"/>
            <a:ext cx="1546860" cy="249936"/>
          </a:xfrm>
          <a:prstGeom prst="rect">
            <a:avLst/>
          </a:prstGeom>
        </p:spPr>
      </p:pic>
      <p:cxnSp>
        <p:nvCxnSpPr>
          <p:cNvPr id="56" name="Straight Connector 55"/>
          <p:cNvCxnSpPr/>
          <p:nvPr/>
        </p:nvCxnSpPr>
        <p:spPr>
          <a:xfrm>
            <a:off x="6858000" y="2358978"/>
            <a:ext cx="0" cy="2563121"/>
          </a:xfrm>
          <a:prstGeom prst="line">
            <a:avLst/>
          </a:prstGeom>
          <a:ln w="12700">
            <a:solidFill>
              <a:srgbClr val="BF57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484" y="3528524"/>
            <a:ext cx="254508" cy="21793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162300"/>
            <a:ext cx="3811524" cy="1191768"/>
          </a:xfrm>
          <a:prstGeom prst="rect">
            <a:avLst/>
          </a:prstGeom>
        </p:spPr>
      </p:pic>
      <p:sp>
        <p:nvSpPr>
          <p:cNvPr id="73" name="Freeform 72"/>
          <p:cNvSpPr/>
          <p:nvPr/>
        </p:nvSpPr>
        <p:spPr>
          <a:xfrm>
            <a:off x="1524000" y="1638300"/>
            <a:ext cx="4114800" cy="944388"/>
          </a:xfrm>
          <a:custGeom>
            <a:avLst/>
            <a:gdLst>
              <a:gd name="connsiteX0" fmla="*/ 0 w 5593080"/>
              <a:gd name="connsiteY0" fmla="*/ 922827 h 1159328"/>
              <a:gd name="connsiteX1" fmla="*/ 967740 w 5593080"/>
              <a:gd name="connsiteY1" fmla="*/ 1098087 h 1159328"/>
              <a:gd name="connsiteX2" fmla="*/ 2613660 w 5593080"/>
              <a:gd name="connsiteY2" fmla="*/ 807 h 1159328"/>
              <a:gd name="connsiteX3" fmla="*/ 2948940 w 5593080"/>
              <a:gd name="connsiteY3" fmla="*/ 922827 h 1159328"/>
              <a:gd name="connsiteX4" fmla="*/ 3749040 w 5593080"/>
              <a:gd name="connsiteY4" fmla="*/ 1075227 h 1159328"/>
              <a:gd name="connsiteX5" fmla="*/ 4815840 w 5593080"/>
              <a:gd name="connsiteY5" fmla="*/ 633267 h 1159328"/>
              <a:gd name="connsiteX6" fmla="*/ 5593080 w 5593080"/>
              <a:gd name="connsiteY6" fmla="*/ 579927 h 1159328"/>
              <a:gd name="connsiteX7" fmla="*/ 5593080 w 5593080"/>
              <a:gd name="connsiteY7" fmla="*/ 579927 h 1159328"/>
              <a:gd name="connsiteX0" fmla="*/ 0 w 5593080"/>
              <a:gd name="connsiteY0" fmla="*/ 922827 h 1159328"/>
              <a:gd name="connsiteX1" fmla="*/ 967740 w 5593080"/>
              <a:gd name="connsiteY1" fmla="*/ 1098087 h 1159328"/>
              <a:gd name="connsiteX2" fmla="*/ 2613660 w 5593080"/>
              <a:gd name="connsiteY2" fmla="*/ 807 h 1159328"/>
              <a:gd name="connsiteX3" fmla="*/ 2948940 w 5593080"/>
              <a:gd name="connsiteY3" fmla="*/ 922827 h 1159328"/>
              <a:gd name="connsiteX4" fmla="*/ 3749040 w 5593080"/>
              <a:gd name="connsiteY4" fmla="*/ 1075227 h 1159328"/>
              <a:gd name="connsiteX5" fmla="*/ 4541520 w 5593080"/>
              <a:gd name="connsiteY5" fmla="*/ 739947 h 1159328"/>
              <a:gd name="connsiteX6" fmla="*/ 5593080 w 5593080"/>
              <a:gd name="connsiteY6" fmla="*/ 579927 h 1159328"/>
              <a:gd name="connsiteX7" fmla="*/ 5593080 w 5593080"/>
              <a:gd name="connsiteY7" fmla="*/ 579927 h 1159328"/>
              <a:gd name="connsiteX0" fmla="*/ 0 w 5593080"/>
              <a:gd name="connsiteY0" fmla="*/ 922827 h 1159328"/>
              <a:gd name="connsiteX1" fmla="*/ 967740 w 5593080"/>
              <a:gd name="connsiteY1" fmla="*/ 1098087 h 1159328"/>
              <a:gd name="connsiteX2" fmla="*/ 2613660 w 5593080"/>
              <a:gd name="connsiteY2" fmla="*/ 807 h 1159328"/>
              <a:gd name="connsiteX3" fmla="*/ 2948940 w 5593080"/>
              <a:gd name="connsiteY3" fmla="*/ 922827 h 1159328"/>
              <a:gd name="connsiteX4" fmla="*/ 3749040 w 5593080"/>
              <a:gd name="connsiteY4" fmla="*/ 1075227 h 1159328"/>
              <a:gd name="connsiteX5" fmla="*/ 4518660 w 5593080"/>
              <a:gd name="connsiteY5" fmla="*/ 595167 h 1159328"/>
              <a:gd name="connsiteX6" fmla="*/ 5593080 w 5593080"/>
              <a:gd name="connsiteY6" fmla="*/ 579927 h 1159328"/>
              <a:gd name="connsiteX7" fmla="*/ 5593080 w 5593080"/>
              <a:gd name="connsiteY7" fmla="*/ 579927 h 1159328"/>
              <a:gd name="connsiteX0" fmla="*/ 0 w 5670717"/>
              <a:gd name="connsiteY0" fmla="*/ 922827 h 1159328"/>
              <a:gd name="connsiteX1" fmla="*/ 967740 w 5670717"/>
              <a:gd name="connsiteY1" fmla="*/ 1098087 h 1159328"/>
              <a:gd name="connsiteX2" fmla="*/ 2613660 w 5670717"/>
              <a:gd name="connsiteY2" fmla="*/ 807 h 1159328"/>
              <a:gd name="connsiteX3" fmla="*/ 2948940 w 5670717"/>
              <a:gd name="connsiteY3" fmla="*/ 922827 h 1159328"/>
              <a:gd name="connsiteX4" fmla="*/ 3749040 w 5670717"/>
              <a:gd name="connsiteY4" fmla="*/ 1075227 h 1159328"/>
              <a:gd name="connsiteX5" fmla="*/ 4518660 w 5670717"/>
              <a:gd name="connsiteY5" fmla="*/ 595167 h 1159328"/>
              <a:gd name="connsiteX6" fmla="*/ 5593080 w 5670717"/>
              <a:gd name="connsiteY6" fmla="*/ 579927 h 1159328"/>
              <a:gd name="connsiteX7" fmla="*/ 5585460 w 5670717"/>
              <a:gd name="connsiteY7" fmla="*/ 793287 h 1159328"/>
              <a:gd name="connsiteX0" fmla="*/ 0 w 5593080"/>
              <a:gd name="connsiteY0" fmla="*/ 922827 h 1159328"/>
              <a:gd name="connsiteX1" fmla="*/ 967740 w 5593080"/>
              <a:gd name="connsiteY1" fmla="*/ 1098087 h 1159328"/>
              <a:gd name="connsiteX2" fmla="*/ 2613660 w 5593080"/>
              <a:gd name="connsiteY2" fmla="*/ 807 h 1159328"/>
              <a:gd name="connsiteX3" fmla="*/ 2948940 w 5593080"/>
              <a:gd name="connsiteY3" fmla="*/ 922827 h 1159328"/>
              <a:gd name="connsiteX4" fmla="*/ 3749040 w 5593080"/>
              <a:gd name="connsiteY4" fmla="*/ 1075227 h 1159328"/>
              <a:gd name="connsiteX5" fmla="*/ 4518660 w 5593080"/>
              <a:gd name="connsiteY5" fmla="*/ 595167 h 1159328"/>
              <a:gd name="connsiteX6" fmla="*/ 5593080 w 5593080"/>
              <a:gd name="connsiteY6" fmla="*/ 579927 h 1159328"/>
              <a:gd name="connsiteX0" fmla="*/ 0 w 5593080"/>
              <a:gd name="connsiteY0" fmla="*/ 922827 h 1159328"/>
              <a:gd name="connsiteX1" fmla="*/ 967740 w 5593080"/>
              <a:gd name="connsiteY1" fmla="*/ 1098087 h 1159328"/>
              <a:gd name="connsiteX2" fmla="*/ 2613660 w 5593080"/>
              <a:gd name="connsiteY2" fmla="*/ 807 h 1159328"/>
              <a:gd name="connsiteX3" fmla="*/ 2948940 w 5593080"/>
              <a:gd name="connsiteY3" fmla="*/ 922827 h 1159328"/>
              <a:gd name="connsiteX4" fmla="*/ 3749040 w 5593080"/>
              <a:gd name="connsiteY4" fmla="*/ 1075227 h 1159328"/>
              <a:gd name="connsiteX5" fmla="*/ 4381500 w 5593080"/>
              <a:gd name="connsiteY5" fmla="*/ 663747 h 1159328"/>
              <a:gd name="connsiteX6" fmla="*/ 5593080 w 5593080"/>
              <a:gd name="connsiteY6" fmla="*/ 579927 h 1159328"/>
              <a:gd name="connsiteX0" fmla="*/ 0 w 5593080"/>
              <a:gd name="connsiteY0" fmla="*/ 922827 h 1159328"/>
              <a:gd name="connsiteX1" fmla="*/ 967740 w 5593080"/>
              <a:gd name="connsiteY1" fmla="*/ 1098087 h 1159328"/>
              <a:gd name="connsiteX2" fmla="*/ 2613660 w 5593080"/>
              <a:gd name="connsiteY2" fmla="*/ 807 h 1159328"/>
              <a:gd name="connsiteX3" fmla="*/ 2948940 w 5593080"/>
              <a:gd name="connsiteY3" fmla="*/ 922827 h 1159328"/>
              <a:gd name="connsiteX4" fmla="*/ 3749040 w 5593080"/>
              <a:gd name="connsiteY4" fmla="*/ 1075227 h 1159328"/>
              <a:gd name="connsiteX5" fmla="*/ 4533900 w 5593080"/>
              <a:gd name="connsiteY5" fmla="*/ 503727 h 1159328"/>
              <a:gd name="connsiteX6" fmla="*/ 5593080 w 5593080"/>
              <a:gd name="connsiteY6" fmla="*/ 579927 h 1159328"/>
              <a:gd name="connsiteX0" fmla="*/ 0 w 5593080"/>
              <a:gd name="connsiteY0" fmla="*/ 922849 h 1222096"/>
              <a:gd name="connsiteX1" fmla="*/ 967740 w 5593080"/>
              <a:gd name="connsiteY1" fmla="*/ 1098109 h 1222096"/>
              <a:gd name="connsiteX2" fmla="*/ 2613660 w 5593080"/>
              <a:gd name="connsiteY2" fmla="*/ 829 h 1222096"/>
              <a:gd name="connsiteX3" fmla="*/ 2948940 w 5593080"/>
              <a:gd name="connsiteY3" fmla="*/ 922849 h 1222096"/>
              <a:gd name="connsiteX4" fmla="*/ 3558540 w 5593080"/>
              <a:gd name="connsiteY4" fmla="*/ 1204789 h 1222096"/>
              <a:gd name="connsiteX5" fmla="*/ 4533900 w 5593080"/>
              <a:gd name="connsiteY5" fmla="*/ 503749 h 1222096"/>
              <a:gd name="connsiteX6" fmla="*/ 5593080 w 5593080"/>
              <a:gd name="connsiteY6" fmla="*/ 579949 h 1222096"/>
              <a:gd name="connsiteX0" fmla="*/ 0 w 5593080"/>
              <a:gd name="connsiteY0" fmla="*/ 923504 h 1216771"/>
              <a:gd name="connsiteX1" fmla="*/ 967740 w 5593080"/>
              <a:gd name="connsiteY1" fmla="*/ 1098764 h 1216771"/>
              <a:gd name="connsiteX2" fmla="*/ 2613660 w 5593080"/>
              <a:gd name="connsiteY2" fmla="*/ 1484 h 1216771"/>
              <a:gd name="connsiteX3" fmla="*/ 2880360 w 5593080"/>
              <a:gd name="connsiteY3" fmla="*/ 870164 h 1216771"/>
              <a:gd name="connsiteX4" fmla="*/ 3558540 w 5593080"/>
              <a:gd name="connsiteY4" fmla="*/ 1205444 h 1216771"/>
              <a:gd name="connsiteX5" fmla="*/ 4533900 w 5593080"/>
              <a:gd name="connsiteY5" fmla="*/ 504404 h 1216771"/>
              <a:gd name="connsiteX6" fmla="*/ 5593080 w 5593080"/>
              <a:gd name="connsiteY6" fmla="*/ 580604 h 1216771"/>
              <a:gd name="connsiteX0" fmla="*/ 0 w 5593080"/>
              <a:gd name="connsiteY0" fmla="*/ 923655 h 1220624"/>
              <a:gd name="connsiteX1" fmla="*/ 967740 w 5593080"/>
              <a:gd name="connsiteY1" fmla="*/ 1098915 h 1220624"/>
              <a:gd name="connsiteX2" fmla="*/ 2613660 w 5593080"/>
              <a:gd name="connsiteY2" fmla="*/ 1635 h 1220624"/>
              <a:gd name="connsiteX3" fmla="*/ 2880360 w 5593080"/>
              <a:gd name="connsiteY3" fmla="*/ 870315 h 1220624"/>
              <a:gd name="connsiteX4" fmla="*/ 3558540 w 5593080"/>
              <a:gd name="connsiteY4" fmla="*/ 1205595 h 1220624"/>
              <a:gd name="connsiteX5" fmla="*/ 4533900 w 5593080"/>
              <a:gd name="connsiteY5" fmla="*/ 504555 h 1220624"/>
              <a:gd name="connsiteX6" fmla="*/ 5593080 w 5593080"/>
              <a:gd name="connsiteY6" fmla="*/ 580755 h 1220624"/>
              <a:gd name="connsiteX0" fmla="*/ 0 w 5593080"/>
              <a:gd name="connsiteY0" fmla="*/ 925000 h 1215000"/>
              <a:gd name="connsiteX1" fmla="*/ 967740 w 5593080"/>
              <a:gd name="connsiteY1" fmla="*/ 1100260 h 1215000"/>
              <a:gd name="connsiteX2" fmla="*/ 2613660 w 5593080"/>
              <a:gd name="connsiteY2" fmla="*/ 2980 h 1215000"/>
              <a:gd name="connsiteX3" fmla="*/ 3032760 w 5593080"/>
              <a:gd name="connsiteY3" fmla="*/ 803080 h 1215000"/>
              <a:gd name="connsiteX4" fmla="*/ 3558540 w 5593080"/>
              <a:gd name="connsiteY4" fmla="*/ 1206940 h 1215000"/>
              <a:gd name="connsiteX5" fmla="*/ 4533900 w 5593080"/>
              <a:gd name="connsiteY5" fmla="*/ 505900 h 1215000"/>
              <a:gd name="connsiteX6" fmla="*/ 5593080 w 5593080"/>
              <a:gd name="connsiteY6" fmla="*/ 582100 h 1215000"/>
              <a:gd name="connsiteX0" fmla="*/ 0 w 5593080"/>
              <a:gd name="connsiteY0" fmla="*/ 928499 h 1212792"/>
              <a:gd name="connsiteX1" fmla="*/ 967740 w 5593080"/>
              <a:gd name="connsiteY1" fmla="*/ 1103759 h 1212792"/>
              <a:gd name="connsiteX2" fmla="*/ 2613660 w 5593080"/>
              <a:gd name="connsiteY2" fmla="*/ 6479 h 1212792"/>
              <a:gd name="connsiteX3" fmla="*/ 3032760 w 5593080"/>
              <a:gd name="connsiteY3" fmla="*/ 694422 h 1212792"/>
              <a:gd name="connsiteX4" fmla="*/ 3558540 w 5593080"/>
              <a:gd name="connsiteY4" fmla="*/ 1210439 h 1212792"/>
              <a:gd name="connsiteX5" fmla="*/ 4533900 w 5593080"/>
              <a:gd name="connsiteY5" fmla="*/ 509399 h 1212792"/>
              <a:gd name="connsiteX6" fmla="*/ 5593080 w 5593080"/>
              <a:gd name="connsiteY6" fmla="*/ 585599 h 1212792"/>
              <a:gd name="connsiteX0" fmla="*/ 0 w 5593080"/>
              <a:gd name="connsiteY0" fmla="*/ 927867 h 1262520"/>
              <a:gd name="connsiteX1" fmla="*/ 967740 w 5593080"/>
              <a:gd name="connsiteY1" fmla="*/ 1103127 h 1262520"/>
              <a:gd name="connsiteX2" fmla="*/ 2613660 w 5593080"/>
              <a:gd name="connsiteY2" fmla="*/ 5847 h 1262520"/>
              <a:gd name="connsiteX3" fmla="*/ 3032760 w 5593080"/>
              <a:gd name="connsiteY3" fmla="*/ 693790 h 1262520"/>
              <a:gd name="connsiteX4" fmla="*/ 3444240 w 5593080"/>
              <a:gd name="connsiteY4" fmla="*/ 1260788 h 1262520"/>
              <a:gd name="connsiteX5" fmla="*/ 4533900 w 5593080"/>
              <a:gd name="connsiteY5" fmla="*/ 508767 h 1262520"/>
              <a:gd name="connsiteX6" fmla="*/ 5593080 w 5593080"/>
              <a:gd name="connsiteY6" fmla="*/ 584967 h 1262520"/>
              <a:gd name="connsiteX0" fmla="*/ 0 w 5593080"/>
              <a:gd name="connsiteY0" fmla="*/ 928623 h 1262868"/>
              <a:gd name="connsiteX1" fmla="*/ 967740 w 5593080"/>
              <a:gd name="connsiteY1" fmla="*/ 1103883 h 1262868"/>
              <a:gd name="connsiteX2" fmla="*/ 2613660 w 5593080"/>
              <a:gd name="connsiteY2" fmla="*/ 6603 h 1262868"/>
              <a:gd name="connsiteX3" fmla="*/ 3086100 w 5593080"/>
              <a:gd name="connsiteY3" fmla="*/ 674154 h 1262868"/>
              <a:gd name="connsiteX4" fmla="*/ 3444240 w 5593080"/>
              <a:gd name="connsiteY4" fmla="*/ 1261544 h 1262868"/>
              <a:gd name="connsiteX5" fmla="*/ 4533900 w 5593080"/>
              <a:gd name="connsiteY5" fmla="*/ 509523 h 1262868"/>
              <a:gd name="connsiteX6" fmla="*/ 5593080 w 5593080"/>
              <a:gd name="connsiteY6" fmla="*/ 585723 h 1262868"/>
              <a:gd name="connsiteX0" fmla="*/ 0 w 5593080"/>
              <a:gd name="connsiteY0" fmla="*/ 929234 h 1263656"/>
              <a:gd name="connsiteX1" fmla="*/ 967740 w 5593080"/>
              <a:gd name="connsiteY1" fmla="*/ 1104494 h 1263656"/>
              <a:gd name="connsiteX2" fmla="*/ 2613660 w 5593080"/>
              <a:gd name="connsiteY2" fmla="*/ 7214 h 1263656"/>
              <a:gd name="connsiteX3" fmla="*/ 3086100 w 5593080"/>
              <a:gd name="connsiteY3" fmla="*/ 674765 h 1263656"/>
              <a:gd name="connsiteX4" fmla="*/ 3444240 w 5593080"/>
              <a:gd name="connsiteY4" fmla="*/ 1262155 h 1263656"/>
              <a:gd name="connsiteX5" fmla="*/ 4533900 w 5593080"/>
              <a:gd name="connsiteY5" fmla="*/ 510134 h 1263656"/>
              <a:gd name="connsiteX6" fmla="*/ 5593080 w 5593080"/>
              <a:gd name="connsiteY6" fmla="*/ 586334 h 1263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3080" h="1263656">
                <a:moveTo>
                  <a:pt x="0" y="929234"/>
                </a:moveTo>
                <a:cubicBezTo>
                  <a:pt x="266065" y="1093699"/>
                  <a:pt x="532130" y="1258164"/>
                  <a:pt x="967740" y="1104494"/>
                </a:cubicBezTo>
                <a:cubicBezTo>
                  <a:pt x="1403350" y="950824"/>
                  <a:pt x="2260600" y="78835"/>
                  <a:pt x="2613660" y="7214"/>
                </a:cubicBezTo>
                <a:cubicBezTo>
                  <a:pt x="2966720" y="-64407"/>
                  <a:pt x="3008630" y="414627"/>
                  <a:pt x="3086100" y="674765"/>
                </a:cubicBezTo>
                <a:cubicBezTo>
                  <a:pt x="3163570" y="934903"/>
                  <a:pt x="3202940" y="1289594"/>
                  <a:pt x="3444240" y="1262155"/>
                </a:cubicBezTo>
                <a:cubicBezTo>
                  <a:pt x="3685540" y="1234717"/>
                  <a:pt x="4175760" y="622771"/>
                  <a:pt x="4533900" y="510134"/>
                </a:cubicBezTo>
                <a:cubicBezTo>
                  <a:pt x="4892040" y="397497"/>
                  <a:pt x="5415280" y="553314"/>
                  <a:pt x="5593080" y="58633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133411"/>
              </p:ext>
            </p:extLst>
          </p:nvPr>
        </p:nvGraphicFramePr>
        <p:xfrm>
          <a:off x="0" y="5461000"/>
          <a:ext cx="9144000" cy="1905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DE9C8"/>
                        </a:gs>
                        <a:gs pos="100000">
                          <a:srgbClr val="F2A900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BF5700"/>
                        </a:gs>
                        <a:gs pos="100000">
                          <a:srgbClr val="BF57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5F86"/>
                        </a:gs>
                        <a:gs pos="100000">
                          <a:srgbClr val="BED7E1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9144000" cy="571500"/>
          </a:xfrm>
          <a:prstGeom prst="rect">
            <a:avLst/>
          </a:prstGeom>
          <a:solidFill>
            <a:srgbClr val="BF57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Approaching the GN equation – Step 2: Lin.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disperesive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flat eq.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9" y="571512"/>
            <a:ext cx="8225024" cy="466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7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6846976"/>
              </p:ext>
            </p:extLst>
          </p:nvPr>
        </p:nvGraphicFramePr>
        <p:xfrm>
          <a:off x="0" y="5461000"/>
          <a:ext cx="9144000" cy="1905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DE9C8"/>
                        </a:gs>
                        <a:gs pos="100000">
                          <a:srgbClr val="F2A900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BF5700"/>
                        </a:gs>
                        <a:gs pos="100000">
                          <a:srgbClr val="BF57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5F86"/>
                        </a:gs>
                        <a:gs pos="100000">
                          <a:srgbClr val="BED7E1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9144000" cy="571500"/>
          </a:xfrm>
          <a:prstGeom prst="rect">
            <a:avLst/>
          </a:prstGeom>
          <a:solidFill>
            <a:srgbClr val="BF57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Approaching the GN equation – Step 2: Lin.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disperesive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flat eq.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905927"/>
            <a:ext cx="9067800" cy="416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2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814552"/>
              </p:ext>
            </p:extLst>
          </p:nvPr>
        </p:nvGraphicFramePr>
        <p:xfrm>
          <a:off x="0" y="5461000"/>
          <a:ext cx="9144000" cy="1905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DE9C8"/>
                        </a:gs>
                        <a:gs pos="100000">
                          <a:srgbClr val="F2A900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BF5700"/>
                        </a:gs>
                        <a:gs pos="100000">
                          <a:srgbClr val="BF57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5F86"/>
                        </a:gs>
                        <a:gs pos="100000">
                          <a:srgbClr val="BED7E1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0"/>
            <a:ext cx="9144000" cy="571500"/>
          </a:xfrm>
          <a:prstGeom prst="rect">
            <a:avLst/>
          </a:prstGeom>
          <a:solidFill>
            <a:srgbClr val="BF57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Approaching the GN equation – Step 3: NSWE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9" y="571514"/>
            <a:ext cx="8206715" cy="355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7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971596"/>
              </p:ext>
            </p:extLst>
          </p:nvPr>
        </p:nvGraphicFramePr>
        <p:xfrm>
          <a:off x="0" y="5461000"/>
          <a:ext cx="9144000" cy="1905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DE9C8"/>
                        </a:gs>
                        <a:gs pos="100000">
                          <a:srgbClr val="F2A900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BF5700"/>
                        </a:gs>
                        <a:gs pos="100000">
                          <a:srgbClr val="BF57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5F86"/>
                        </a:gs>
                        <a:gs pos="100000">
                          <a:srgbClr val="BED7E1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" name="Rectangle 26"/>
          <p:cNvSpPr/>
          <p:nvPr/>
        </p:nvSpPr>
        <p:spPr>
          <a:xfrm>
            <a:off x="0" y="0"/>
            <a:ext cx="9144000" cy="571500"/>
          </a:xfrm>
          <a:prstGeom prst="rect">
            <a:avLst/>
          </a:prstGeom>
          <a:solidFill>
            <a:srgbClr val="BF57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Wave Problem – Assumptions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" name="Picture 3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4" y="571500"/>
            <a:ext cx="8222126" cy="1031502"/>
          </a:xfrm>
          <a:prstGeom prst="rect">
            <a:avLst/>
          </a:prstGeom>
        </p:spPr>
      </p:pic>
      <p:sp>
        <p:nvSpPr>
          <p:cNvPr id="29" name="Freeform 28"/>
          <p:cNvSpPr/>
          <p:nvPr/>
        </p:nvSpPr>
        <p:spPr>
          <a:xfrm>
            <a:off x="1524000" y="1638300"/>
            <a:ext cx="4114800" cy="944388"/>
          </a:xfrm>
          <a:custGeom>
            <a:avLst/>
            <a:gdLst>
              <a:gd name="connsiteX0" fmla="*/ 0 w 5593080"/>
              <a:gd name="connsiteY0" fmla="*/ 922827 h 1159328"/>
              <a:gd name="connsiteX1" fmla="*/ 967740 w 5593080"/>
              <a:gd name="connsiteY1" fmla="*/ 1098087 h 1159328"/>
              <a:gd name="connsiteX2" fmla="*/ 2613660 w 5593080"/>
              <a:gd name="connsiteY2" fmla="*/ 807 h 1159328"/>
              <a:gd name="connsiteX3" fmla="*/ 2948940 w 5593080"/>
              <a:gd name="connsiteY3" fmla="*/ 922827 h 1159328"/>
              <a:gd name="connsiteX4" fmla="*/ 3749040 w 5593080"/>
              <a:gd name="connsiteY4" fmla="*/ 1075227 h 1159328"/>
              <a:gd name="connsiteX5" fmla="*/ 4815840 w 5593080"/>
              <a:gd name="connsiteY5" fmla="*/ 633267 h 1159328"/>
              <a:gd name="connsiteX6" fmla="*/ 5593080 w 5593080"/>
              <a:gd name="connsiteY6" fmla="*/ 579927 h 1159328"/>
              <a:gd name="connsiteX7" fmla="*/ 5593080 w 5593080"/>
              <a:gd name="connsiteY7" fmla="*/ 579927 h 1159328"/>
              <a:gd name="connsiteX0" fmla="*/ 0 w 5593080"/>
              <a:gd name="connsiteY0" fmla="*/ 922827 h 1159328"/>
              <a:gd name="connsiteX1" fmla="*/ 967740 w 5593080"/>
              <a:gd name="connsiteY1" fmla="*/ 1098087 h 1159328"/>
              <a:gd name="connsiteX2" fmla="*/ 2613660 w 5593080"/>
              <a:gd name="connsiteY2" fmla="*/ 807 h 1159328"/>
              <a:gd name="connsiteX3" fmla="*/ 2948940 w 5593080"/>
              <a:gd name="connsiteY3" fmla="*/ 922827 h 1159328"/>
              <a:gd name="connsiteX4" fmla="*/ 3749040 w 5593080"/>
              <a:gd name="connsiteY4" fmla="*/ 1075227 h 1159328"/>
              <a:gd name="connsiteX5" fmla="*/ 4541520 w 5593080"/>
              <a:gd name="connsiteY5" fmla="*/ 739947 h 1159328"/>
              <a:gd name="connsiteX6" fmla="*/ 5593080 w 5593080"/>
              <a:gd name="connsiteY6" fmla="*/ 579927 h 1159328"/>
              <a:gd name="connsiteX7" fmla="*/ 5593080 w 5593080"/>
              <a:gd name="connsiteY7" fmla="*/ 579927 h 1159328"/>
              <a:gd name="connsiteX0" fmla="*/ 0 w 5593080"/>
              <a:gd name="connsiteY0" fmla="*/ 922827 h 1159328"/>
              <a:gd name="connsiteX1" fmla="*/ 967740 w 5593080"/>
              <a:gd name="connsiteY1" fmla="*/ 1098087 h 1159328"/>
              <a:gd name="connsiteX2" fmla="*/ 2613660 w 5593080"/>
              <a:gd name="connsiteY2" fmla="*/ 807 h 1159328"/>
              <a:gd name="connsiteX3" fmla="*/ 2948940 w 5593080"/>
              <a:gd name="connsiteY3" fmla="*/ 922827 h 1159328"/>
              <a:gd name="connsiteX4" fmla="*/ 3749040 w 5593080"/>
              <a:gd name="connsiteY4" fmla="*/ 1075227 h 1159328"/>
              <a:gd name="connsiteX5" fmla="*/ 4518660 w 5593080"/>
              <a:gd name="connsiteY5" fmla="*/ 595167 h 1159328"/>
              <a:gd name="connsiteX6" fmla="*/ 5593080 w 5593080"/>
              <a:gd name="connsiteY6" fmla="*/ 579927 h 1159328"/>
              <a:gd name="connsiteX7" fmla="*/ 5593080 w 5593080"/>
              <a:gd name="connsiteY7" fmla="*/ 579927 h 1159328"/>
              <a:gd name="connsiteX0" fmla="*/ 0 w 5670717"/>
              <a:gd name="connsiteY0" fmla="*/ 922827 h 1159328"/>
              <a:gd name="connsiteX1" fmla="*/ 967740 w 5670717"/>
              <a:gd name="connsiteY1" fmla="*/ 1098087 h 1159328"/>
              <a:gd name="connsiteX2" fmla="*/ 2613660 w 5670717"/>
              <a:gd name="connsiteY2" fmla="*/ 807 h 1159328"/>
              <a:gd name="connsiteX3" fmla="*/ 2948940 w 5670717"/>
              <a:gd name="connsiteY3" fmla="*/ 922827 h 1159328"/>
              <a:gd name="connsiteX4" fmla="*/ 3749040 w 5670717"/>
              <a:gd name="connsiteY4" fmla="*/ 1075227 h 1159328"/>
              <a:gd name="connsiteX5" fmla="*/ 4518660 w 5670717"/>
              <a:gd name="connsiteY5" fmla="*/ 595167 h 1159328"/>
              <a:gd name="connsiteX6" fmla="*/ 5593080 w 5670717"/>
              <a:gd name="connsiteY6" fmla="*/ 579927 h 1159328"/>
              <a:gd name="connsiteX7" fmla="*/ 5585460 w 5670717"/>
              <a:gd name="connsiteY7" fmla="*/ 793287 h 1159328"/>
              <a:gd name="connsiteX0" fmla="*/ 0 w 5593080"/>
              <a:gd name="connsiteY0" fmla="*/ 922827 h 1159328"/>
              <a:gd name="connsiteX1" fmla="*/ 967740 w 5593080"/>
              <a:gd name="connsiteY1" fmla="*/ 1098087 h 1159328"/>
              <a:gd name="connsiteX2" fmla="*/ 2613660 w 5593080"/>
              <a:gd name="connsiteY2" fmla="*/ 807 h 1159328"/>
              <a:gd name="connsiteX3" fmla="*/ 2948940 w 5593080"/>
              <a:gd name="connsiteY3" fmla="*/ 922827 h 1159328"/>
              <a:gd name="connsiteX4" fmla="*/ 3749040 w 5593080"/>
              <a:gd name="connsiteY4" fmla="*/ 1075227 h 1159328"/>
              <a:gd name="connsiteX5" fmla="*/ 4518660 w 5593080"/>
              <a:gd name="connsiteY5" fmla="*/ 595167 h 1159328"/>
              <a:gd name="connsiteX6" fmla="*/ 5593080 w 5593080"/>
              <a:gd name="connsiteY6" fmla="*/ 579927 h 1159328"/>
              <a:gd name="connsiteX0" fmla="*/ 0 w 5593080"/>
              <a:gd name="connsiteY0" fmla="*/ 922827 h 1159328"/>
              <a:gd name="connsiteX1" fmla="*/ 967740 w 5593080"/>
              <a:gd name="connsiteY1" fmla="*/ 1098087 h 1159328"/>
              <a:gd name="connsiteX2" fmla="*/ 2613660 w 5593080"/>
              <a:gd name="connsiteY2" fmla="*/ 807 h 1159328"/>
              <a:gd name="connsiteX3" fmla="*/ 2948940 w 5593080"/>
              <a:gd name="connsiteY3" fmla="*/ 922827 h 1159328"/>
              <a:gd name="connsiteX4" fmla="*/ 3749040 w 5593080"/>
              <a:gd name="connsiteY4" fmla="*/ 1075227 h 1159328"/>
              <a:gd name="connsiteX5" fmla="*/ 4381500 w 5593080"/>
              <a:gd name="connsiteY5" fmla="*/ 663747 h 1159328"/>
              <a:gd name="connsiteX6" fmla="*/ 5593080 w 5593080"/>
              <a:gd name="connsiteY6" fmla="*/ 579927 h 1159328"/>
              <a:gd name="connsiteX0" fmla="*/ 0 w 5593080"/>
              <a:gd name="connsiteY0" fmla="*/ 922827 h 1159328"/>
              <a:gd name="connsiteX1" fmla="*/ 967740 w 5593080"/>
              <a:gd name="connsiteY1" fmla="*/ 1098087 h 1159328"/>
              <a:gd name="connsiteX2" fmla="*/ 2613660 w 5593080"/>
              <a:gd name="connsiteY2" fmla="*/ 807 h 1159328"/>
              <a:gd name="connsiteX3" fmla="*/ 2948940 w 5593080"/>
              <a:gd name="connsiteY3" fmla="*/ 922827 h 1159328"/>
              <a:gd name="connsiteX4" fmla="*/ 3749040 w 5593080"/>
              <a:gd name="connsiteY4" fmla="*/ 1075227 h 1159328"/>
              <a:gd name="connsiteX5" fmla="*/ 4533900 w 5593080"/>
              <a:gd name="connsiteY5" fmla="*/ 503727 h 1159328"/>
              <a:gd name="connsiteX6" fmla="*/ 5593080 w 5593080"/>
              <a:gd name="connsiteY6" fmla="*/ 579927 h 1159328"/>
              <a:gd name="connsiteX0" fmla="*/ 0 w 5593080"/>
              <a:gd name="connsiteY0" fmla="*/ 922849 h 1222096"/>
              <a:gd name="connsiteX1" fmla="*/ 967740 w 5593080"/>
              <a:gd name="connsiteY1" fmla="*/ 1098109 h 1222096"/>
              <a:gd name="connsiteX2" fmla="*/ 2613660 w 5593080"/>
              <a:gd name="connsiteY2" fmla="*/ 829 h 1222096"/>
              <a:gd name="connsiteX3" fmla="*/ 2948940 w 5593080"/>
              <a:gd name="connsiteY3" fmla="*/ 922849 h 1222096"/>
              <a:gd name="connsiteX4" fmla="*/ 3558540 w 5593080"/>
              <a:gd name="connsiteY4" fmla="*/ 1204789 h 1222096"/>
              <a:gd name="connsiteX5" fmla="*/ 4533900 w 5593080"/>
              <a:gd name="connsiteY5" fmla="*/ 503749 h 1222096"/>
              <a:gd name="connsiteX6" fmla="*/ 5593080 w 5593080"/>
              <a:gd name="connsiteY6" fmla="*/ 579949 h 1222096"/>
              <a:gd name="connsiteX0" fmla="*/ 0 w 5593080"/>
              <a:gd name="connsiteY0" fmla="*/ 923504 h 1216771"/>
              <a:gd name="connsiteX1" fmla="*/ 967740 w 5593080"/>
              <a:gd name="connsiteY1" fmla="*/ 1098764 h 1216771"/>
              <a:gd name="connsiteX2" fmla="*/ 2613660 w 5593080"/>
              <a:gd name="connsiteY2" fmla="*/ 1484 h 1216771"/>
              <a:gd name="connsiteX3" fmla="*/ 2880360 w 5593080"/>
              <a:gd name="connsiteY3" fmla="*/ 870164 h 1216771"/>
              <a:gd name="connsiteX4" fmla="*/ 3558540 w 5593080"/>
              <a:gd name="connsiteY4" fmla="*/ 1205444 h 1216771"/>
              <a:gd name="connsiteX5" fmla="*/ 4533900 w 5593080"/>
              <a:gd name="connsiteY5" fmla="*/ 504404 h 1216771"/>
              <a:gd name="connsiteX6" fmla="*/ 5593080 w 5593080"/>
              <a:gd name="connsiteY6" fmla="*/ 580604 h 1216771"/>
              <a:gd name="connsiteX0" fmla="*/ 0 w 5593080"/>
              <a:gd name="connsiteY0" fmla="*/ 923655 h 1220624"/>
              <a:gd name="connsiteX1" fmla="*/ 967740 w 5593080"/>
              <a:gd name="connsiteY1" fmla="*/ 1098915 h 1220624"/>
              <a:gd name="connsiteX2" fmla="*/ 2613660 w 5593080"/>
              <a:gd name="connsiteY2" fmla="*/ 1635 h 1220624"/>
              <a:gd name="connsiteX3" fmla="*/ 2880360 w 5593080"/>
              <a:gd name="connsiteY3" fmla="*/ 870315 h 1220624"/>
              <a:gd name="connsiteX4" fmla="*/ 3558540 w 5593080"/>
              <a:gd name="connsiteY4" fmla="*/ 1205595 h 1220624"/>
              <a:gd name="connsiteX5" fmla="*/ 4533900 w 5593080"/>
              <a:gd name="connsiteY5" fmla="*/ 504555 h 1220624"/>
              <a:gd name="connsiteX6" fmla="*/ 5593080 w 5593080"/>
              <a:gd name="connsiteY6" fmla="*/ 580755 h 1220624"/>
              <a:gd name="connsiteX0" fmla="*/ 0 w 5593080"/>
              <a:gd name="connsiteY0" fmla="*/ 925000 h 1215000"/>
              <a:gd name="connsiteX1" fmla="*/ 967740 w 5593080"/>
              <a:gd name="connsiteY1" fmla="*/ 1100260 h 1215000"/>
              <a:gd name="connsiteX2" fmla="*/ 2613660 w 5593080"/>
              <a:gd name="connsiteY2" fmla="*/ 2980 h 1215000"/>
              <a:gd name="connsiteX3" fmla="*/ 3032760 w 5593080"/>
              <a:gd name="connsiteY3" fmla="*/ 803080 h 1215000"/>
              <a:gd name="connsiteX4" fmla="*/ 3558540 w 5593080"/>
              <a:gd name="connsiteY4" fmla="*/ 1206940 h 1215000"/>
              <a:gd name="connsiteX5" fmla="*/ 4533900 w 5593080"/>
              <a:gd name="connsiteY5" fmla="*/ 505900 h 1215000"/>
              <a:gd name="connsiteX6" fmla="*/ 5593080 w 5593080"/>
              <a:gd name="connsiteY6" fmla="*/ 582100 h 1215000"/>
              <a:gd name="connsiteX0" fmla="*/ 0 w 5593080"/>
              <a:gd name="connsiteY0" fmla="*/ 928499 h 1212792"/>
              <a:gd name="connsiteX1" fmla="*/ 967740 w 5593080"/>
              <a:gd name="connsiteY1" fmla="*/ 1103759 h 1212792"/>
              <a:gd name="connsiteX2" fmla="*/ 2613660 w 5593080"/>
              <a:gd name="connsiteY2" fmla="*/ 6479 h 1212792"/>
              <a:gd name="connsiteX3" fmla="*/ 3032760 w 5593080"/>
              <a:gd name="connsiteY3" fmla="*/ 694422 h 1212792"/>
              <a:gd name="connsiteX4" fmla="*/ 3558540 w 5593080"/>
              <a:gd name="connsiteY4" fmla="*/ 1210439 h 1212792"/>
              <a:gd name="connsiteX5" fmla="*/ 4533900 w 5593080"/>
              <a:gd name="connsiteY5" fmla="*/ 509399 h 1212792"/>
              <a:gd name="connsiteX6" fmla="*/ 5593080 w 5593080"/>
              <a:gd name="connsiteY6" fmla="*/ 585599 h 1212792"/>
              <a:gd name="connsiteX0" fmla="*/ 0 w 5593080"/>
              <a:gd name="connsiteY0" fmla="*/ 927867 h 1262520"/>
              <a:gd name="connsiteX1" fmla="*/ 967740 w 5593080"/>
              <a:gd name="connsiteY1" fmla="*/ 1103127 h 1262520"/>
              <a:gd name="connsiteX2" fmla="*/ 2613660 w 5593080"/>
              <a:gd name="connsiteY2" fmla="*/ 5847 h 1262520"/>
              <a:gd name="connsiteX3" fmla="*/ 3032760 w 5593080"/>
              <a:gd name="connsiteY3" fmla="*/ 693790 h 1262520"/>
              <a:gd name="connsiteX4" fmla="*/ 3444240 w 5593080"/>
              <a:gd name="connsiteY4" fmla="*/ 1260788 h 1262520"/>
              <a:gd name="connsiteX5" fmla="*/ 4533900 w 5593080"/>
              <a:gd name="connsiteY5" fmla="*/ 508767 h 1262520"/>
              <a:gd name="connsiteX6" fmla="*/ 5593080 w 5593080"/>
              <a:gd name="connsiteY6" fmla="*/ 584967 h 1262520"/>
              <a:gd name="connsiteX0" fmla="*/ 0 w 5593080"/>
              <a:gd name="connsiteY0" fmla="*/ 928623 h 1262868"/>
              <a:gd name="connsiteX1" fmla="*/ 967740 w 5593080"/>
              <a:gd name="connsiteY1" fmla="*/ 1103883 h 1262868"/>
              <a:gd name="connsiteX2" fmla="*/ 2613660 w 5593080"/>
              <a:gd name="connsiteY2" fmla="*/ 6603 h 1262868"/>
              <a:gd name="connsiteX3" fmla="*/ 3086100 w 5593080"/>
              <a:gd name="connsiteY3" fmla="*/ 674154 h 1262868"/>
              <a:gd name="connsiteX4" fmla="*/ 3444240 w 5593080"/>
              <a:gd name="connsiteY4" fmla="*/ 1261544 h 1262868"/>
              <a:gd name="connsiteX5" fmla="*/ 4533900 w 5593080"/>
              <a:gd name="connsiteY5" fmla="*/ 509523 h 1262868"/>
              <a:gd name="connsiteX6" fmla="*/ 5593080 w 5593080"/>
              <a:gd name="connsiteY6" fmla="*/ 585723 h 1262868"/>
              <a:gd name="connsiteX0" fmla="*/ 0 w 5593080"/>
              <a:gd name="connsiteY0" fmla="*/ 929234 h 1263656"/>
              <a:gd name="connsiteX1" fmla="*/ 967740 w 5593080"/>
              <a:gd name="connsiteY1" fmla="*/ 1104494 h 1263656"/>
              <a:gd name="connsiteX2" fmla="*/ 2613660 w 5593080"/>
              <a:gd name="connsiteY2" fmla="*/ 7214 h 1263656"/>
              <a:gd name="connsiteX3" fmla="*/ 3086100 w 5593080"/>
              <a:gd name="connsiteY3" fmla="*/ 674765 h 1263656"/>
              <a:gd name="connsiteX4" fmla="*/ 3444240 w 5593080"/>
              <a:gd name="connsiteY4" fmla="*/ 1262155 h 1263656"/>
              <a:gd name="connsiteX5" fmla="*/ 4533900 w 5593080"/>
              <a:gd name="connsiteY5" fmla="*/ 510134 h 1263656"/>
              <a:gd name="connsiteX6" fmla="*/ 5593080 w 5593080"/>
              <a:gd name="connsiteY6" fmla="*/ 586334 h 1263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3080" h="1263656">
                <a:moveTo>
                  <a:pt x="0" y="929234"/>
                </a:moveTo>
                <a:cubicBezTo>
                  <a:pt x="266065" y="1093699"/>
                  <a:pt x="532130" y="1258164"/>
                  <a:pt x="967740" y="1104494"/>
                </a:cubicBezTo>
                <a:cubicBezTo>
                  <a:pt x="1403350" y="950824"/>
                  <a:pt x="2260600" y="78835"/>
                  <a:pt x="2613660" y="7214"/>
                </a:cubicBezTo>
                <a:cubicBezTo>
                  <a:pt x="2966720" y="-64407"/>
                  <a:pt x="3008630" y="414627"/>
                  <a:pt x="3086100" y="674765"/>
                </a:cubicBezTo>
                <a:cubicBezTo>
                  <a:pt x="3163570" y="934903"/>
                  <a:pt x="3202940" y="1289594"/>
                  <a:pt x="3444240" y="1262155"/>
                </a:cubicBezTo>
                <a:cubicBezTo>
                  <a:pt x="3685540" y="1234717"/>
                  <a:pt x="4175760" y="622771"/>
                  <a:pt x="4533900" y="510134"/>
                </a:cubicBezTo>
                <a:cubicBezTo>
                  <a:pt x="4892040" y="397497"/>
                  <a:pt x="5415280" y="553314"/>
                  <a:pt x="5593080" y="58633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1524000" y="4700699"/>
            <a:ext cx="4191000" cy="442801"/>
          </a:xfrm>
          <a:custGeom>
            <a:avLst/>
            <a:gdLst>
              <a:gd name="connsiteX0" fmla="*/ 0 w 5638800"/>
              <a:gd name="connsiteY0" fmla="*/ 287349 h 661570"/>
              <a:gd name="connsiteX1" fmla="*/ 609600 w 5638800"/>
              <a:gd name="connsiteY1" fmla="*/ 660729 h 661570"/>
              <a:gd name="connsiteX2" fmla="*/ 1143000 w 5638800"/>
              <a:gd name="connsiteY2" fmla="*/ 195909 h 661570"/>
              <a:gd name="connsiteX3" fmla="*/ 1889760 w 5638800"/>
              <a:gd name="connsiteY3" fmla="*/ 272109 h 661570"/>
              <a:gd name="connsiteX4" fmla="*/ 2209800 w 5638800"/>
              <a:gd name="connsiteY4" fmla="*/ 119709 h 661570"/>
              <a:gd name="connsiteX5" fmla="*/ 2567940 w 5638800"/>
              <a:gd name="connsiteY5" fmla="*/ 424509 h 661570"/>
              <a:gd name="connsiteX6" fmla="*/ 3063240 w 5638800"/>
              <a:gd name="connsiteY6" fmla="*/ 569289 h 661570"/>
              <a:gd name="connsiteX7" fmla="*/ 3451860 w 5638800"/>
              <a:gd name="connsiteY7" fmla="*/ 195909 h 661570"/>
              <a:gd name="connsiteX8" fmla="*/ 3924300 w 5638800"/>
              <a:gd name="connsiteY8" fmla="*/ 188289 h 661570"/>
              <a:gd name="connsiteX9" fmla="*/ 4091940 w 5638800"/>
              <a:gd name="connsiteY9" fmla="*/ 66369 h 661570"/>
              <a:gd name="connsiteX10" fmla="*/ 4389120 w 5638800"/>
              <a:gd name="connsiteY10" fmla="*/ 13029 h 661570"/>
              <a:gd name="connsiteX11" fmla="*/ 4671060 w 5638800"/>
              <a:gd name="connsiteY11" fmla="*/ 310209 h 661570"/>
              <a:gd name="connsiteX12" fmla="*/ 4998720 w 5638800"/>
              <a:gd name="connsiteY12" fmla="*/ 485469 h 661570"/>
              <a:gd name="connsiteX13" fmla="*/ 5334000 w 5638800"/>
              <a:gd name="connsiteY13" fmla="*/ 264489 h 661570"/>
              <a:gd name="connsiteX14" fmla="*/ 5509260 w 5638800"/>
              <a:gd name="connsiteY14" fmla="*/ 264489 h 661570"/>
              <a:gd name="connsiteX15" fmla="*/ 5638800 w 5638800"/>
              <a:gd name="connsiteY15" fmla="*/ 58749 h 66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38800" h="661570">
                <a:moveTo>
                  <a:pt x="0" y="287349"/>
                </a:moveTo>
                <a:cubicBezTo>
                  <a:pt x="209550" y="481659"/>
                  <a:pt x="419100" y="675969"/>
                  <a:pt x="609600" y="660729"/>
                </a:cubicBezTo>
                <a:cubicBezTo>
                  <a:pt x="800100" y="645489"/>
                  <a:pt x="929640" y="260679"/>
                  <a:pt x="1143000" y="195909"/>
                </a:cubicBezTo>
                <a:cubicBezTo>
                  <a:pt x="1356360" y="131139"/>
                  <a:pt x="1711960" y="284809"/>
                  <a:pt x="1889760" y="272109"/>
                </a:cubicBezTo>
                <a:cubicBezTo>
                  <a:pt x="2067560" y="259409"/>
                  <a:pt x="2096770" y="94309"/>
                  <a:pt x="2209800" y="119709"/>
                </a:cubicBezTo>
                <a:cubicBezTo>
                  <a:pt x="2322830" y="145109"/>
                  <a:pt x="2425700" y="349579"/>
                  <a:pt x="2567940" y="424509"/>
                </a:cubicBezTo>
                <a:cubicBezTo>
                  <a:pt x="2710180" y="499439"/>
                  <a:pt x="2915920" y="607389"/>
                  <a:pt x="3063240" y="569289"/>
                </a:cubicBezTo>
                <a:cubicBezTo>
                  <a:pt x="3210560" y="531189"/>
                  <a:pt x="3308350" y="259409"/>
                  <a:pt x="3451860" y="195909"/>
                </a:cubicBezTo>
                <a:cubicBezTo>
                  <a:pt x="3595370" y="132409"/>
                  <a:pt x="3817620" y="209879"/>
                  <a:pt x="3924300" y="188289"/>
                </a:cubicBezTo>
                <a:cubicBezTo>
                  <a:pt x="4030980" y="166699"/>
                  <a:pt x="4014470" y="95579"/>
                  <a:pt x="4091940" y="66369"/>
                </a:cubicBezTo>
                <a:cubicBezTo>
                  <a:pt x="4169410" y="37159"/>
                  <a:pt x="4292600" y="-27611"/>
                  <a:pt x="4389120" y="13029"/>
                </a:cubicBezTo>
                <a:cubicBezTo>
                  <a:pt x="4485640" y="53669"/>
                  <a:pt x="4569460" y="231469"/>
                  <a:pt x="4671060" y="310209"/>
                </a:cubicBezTo>
                <a:cubicBezTo>
                  <a:pt x="4772660" y="388949"/>
                  <a:pt x="4888230" y="493089"/>
                  <a:pt x="4998720" y="485469"/>
                </a:cubicBezTo>
                <a:cubicBezTo>
                  <a:pt x="5109210" y="477849"/>
                  <a:pt x="5248910" y="301319"/>
                  <a:pt x="5334000" y="264489"/>
                </a:cubicBezTo>
                <a:cubicBezTo>
                  <a:pt x="5419090" y="227659"/>
                  <a:pt x="5458460" y="298779"/>
                  <a:pt x="5509260" y="264489"/>
                </a:cubicBezTo>
                <a:cubicBezTo>
                  <a:pt x="5560060" y="230199"/>
                  <a:pt x="5603240" y="165429"/>
                  <a:pt x="5638800" y="5874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152900"/>
            <a:ext cx="262128" cy="2240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70378"/>
            <a:ext cx="254508" cy="21488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081016"/>
            <a:ext cx="252984" cy="21488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29"/>
          <a:stretch/>
        </p:blipFill>
        <p:spPr>
          <a:xfrm>
            <a:off x="533401" y="2400300"/>
            <a:ext cx="2667000" cy="23317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16"/>
          <a:stretch/>
        </p:blipFill>
        <p:spPr>
          <a:xfrm>
            <a:off x="5330952" y="982036"/>
            <a:ext cx="3635248" cy="240886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105400" y="3314700"/>
            <a:ext cx="3955781" cy="187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7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971596"/>
              </p:ext>
            </p:extLst>
          </p:nvPr>
        </p:nvGraphicFramePr>
        <p:xfrm>
          <a:off x="0" y="5461000"/>
          <a:ext cx="9144000" cy="1905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DE9C8"/>
                        </a:gs>
                        <a:gs pos="100000">
                          <a:srgbClr val="F2A900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BF5700"/>
                        </a:gs>
                        <a:gs pos="100000">
                          <a:srgbClr val="BF57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5F86"/>
                        </a:gs>
                        <a:gs pos="100000">
                          <a:srgbClr val="BED7E1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0" y="0"/>
            <a:ext cx="9144000" cy="571500"/>
          </a:xfrm>
          <a:prstGeom prst="rect">
            <a:avLst/>
          </a:prstGeom>
          <a:solidFill>
            <a:srgbClr val="BF57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Wave Problem – Euler’s Formulation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4" y="571500"/>
            <a:ext cx="8222126" cy="1031502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1524000" y="1638300"/>
            <a:ext cx="4114800" cy="944388"/>
          </a:xfrm>
          <a:custGeom>
            <a:avLst/>
            <a:gdLst>
              <a:gd name="connsiteX0" fmla="*/ 0 w 5593080"/>
              <a:gd name="connsiteY0" fmla="*/ 922827 h 1159328"/>
              <a:gd name="connsiteX1" fmla="*/ 967740 w 5593080"/>
              <a:gd name="connsiteY1" fmla="*/ 1098087 h 1159328"/>
              <a:gd name="connsiteX2" fmla="*/ 2613660 w 5593080"/>
              <a:gd name="connsiteY2" fmla="*/ 807 h 1159328"/>
              <a:gd name="connsiteX3" fmla="*/ 2948940 w 5593080"/>
              <a:gd name="connsiteY3" fmla="*/ 922827 h 1159328"/>
              <a:gd name="connsiteX4" fmla="*/ 3749040 w 5593080"/>
              <a:gd name="connsiteY4" fmla="*/ 1075227 h 1159328"/>
              <a:gd name="connsiteX5" fmla="*/ 4815840 w 5593080"/>
              <a:gd name="connsiteY5" fmla="*/ 633267 h 1159328"/>
              <a:gd name="connsiteX6" fmla="*/ 5593080 w 5593080"/>
              <a:gd name="connsiteY6" fmla="*/ 579927 h 1159328"/>
              <a:gd name="connsiteX7" fmla="*/ 5593080 w 5593080"/>
              <a:gd name="connsiteY7" fmla="*/ 579927 h 1159328"/>
              <a:gd name="connsiteX0" fmla="*/ 0 w 5593080"/>
              <a:gd name="connsiteY0" fmla="*/ 922827 h 1159328"/>
              <a:gd name="connsiteX1" fmla="*/ 967740 w 5593080"/>
              <a:gd name="connsiteY1" fmla="*/ 1098087 h 1159328"/>
              <a:gd name="connsiteX2" fmla="*/ 2613660 w 5593080"/>
              <a:gd name="connsiteY2" fmla="*/ 807 h 1159328"/>
              <a:gd name="connsiteX3" fmla="*/ 2948940 w 5593080"/>
              <a:gd name="connsiteY3" fmla="*/ 922827 h 1159328"/>
              <a:gd name="connsiteX4" fmla="*/ 3749040 w 5593080"/>
              <a:gd name="connsiteY4" fmla="*/ 1075227 h 1159328"/>
              <a:gd name="connsiteX5" fmla="*/ 4541520 w 5593080"/>
              <a:gd name="connsiteY5" fmla="*/ 739947 h 1159328"/>
              <a:gd name="connsiteX6" fmla="*/ 5593080 w 5593080"/>
              <a:gd name="connsiteY6" fmla="*/ 579927 h 1159328"/>
              <a:gd name="connsiteX7" fmla="*/ 5593080 w 5593080"/>
              <a:gd name="connsiteY7" fmla="*/ 579927 h 1159328"/>
              <a:gd name="connsiteX0" fmla="*/ 0 w 5593080"/>
              <a:gd name="connsiteY0" fmla="*/ 922827 h 1159328"/>
              <a:gd name="connsiteX1" fmla="*/ 967740 w 5593080"/>
              <a:gd name="connsiteY1" fmla="*/ 1098087 h 1159328"/>
              <a:gd name="connsiteX2" fmla="*/ 2613660 w 5593080"/>
              <a:gd name="connsiteY2" fmla="*/ 807 h 1159328"/>
              <a:gd name="connsiteX3" fmla="*/ 2948940 w 5593080"/>
              <a:gd name="connsiteY3" fmla="*/ 922827 h 1159328"/>
              <a:gd name="connsiteX4" fmla="*/ 3749040 w 5593080"/>
              <a:gd name="connsiteY4" fmla="*/ 1075227 h 1159328"/>
              <a:gd name="connsiteX5" fmla="*/ 4518660 w 5593080"/>
              <a:gd name="connsiteY5" fmla="*/ 595167 h 1159328"/>
              <a:gd name="connsiteX6" fmla="*/ 5593080 w 5593080"/>
              <a:gd name="connsiteY6" fmla="*/ 579927 h 1159328"/>
              <a:gd name="connsiteX7" fmla="*/ 5593080 w 5593080"/>
              <a:gd name="connsiteY7" fmla="*/ 579927 h 1159328"/>
              <a:gd name="connsiteX0" fmla="*/ 0 w 5670717"/>
              <a:gd name="connsiteY0" fmla="*/ 922827 h 1159328"/>
              <a:gd name="connsiteX1" fmla="*/ 967740 w 5670717"/>
              <a:gd name="connsiteY1" fmla="*/ 1098087 h 1159328"/>
              <a:gd name="connsiteX2" fmla="*/ 2613660 w 5670717"/>
              <a:gd name="connsiteY2" fmla="*/ 807 h 1159328"/>
              <a:gd name="connsiteX3" fmla="*/ 2948940 w 5670717"/>
              <a:gd name="connsiteY3" fmla="*/ 922827 h 1159328"/>
              <a:gd name="connsiteX4" fmla="*/ 3749040 w 5670717"/>
              <a:gd name="connsiteY4" fmla="*/ 1075227 h 1159328"/>
              <a:gd name="connsiteX5" fmla="*/ 4518660 w 5670717"/>
              <a:gd name="connsiteY5" fmla="*/ 595167 h 1159328"/>
              <a:gd name="connsiteX6" fmla="*/ 5593080 w 5670717"/>
              <a:gd name="connsiteY6" fmla="*/ 579927 h 1159328"/>
              <a:gd name="connsiteX7" fmla="*/ 5585460 w 5670717"/>
              <a:gd name="connsiteY7" fmla="*/ 793287 h 1159328"/>
              <a:gd name="connsiteX0" fmla="*/ 0 w 5593080"/>
              <a:gd name="connsiteY0" fmla="*/ 922827 h 1159328"/>
              <a:gd name="connsiteX1" fmla="*/ 967740 w 5593080"/>
              <a:gd name="connsiteY1" fmla="*/ 1098087 h 1159328"/>
              <a:gd name="connsiteX2" fmla="*/ 2613660 w 5593080"/>
              <a:gd name="connsiteY2" fmla="*/ 807 h 1159328"/>
              <a:gd name="connsiteX3" fmla="*/ 2948940 w 5593080"/>
              <a:gd name="connsiteY3" fmla="*/ 922827 h 1159328"/>
              <a:gd name="connsiteX4" fmla="*/ 3749040 w 5593080"/>
              <a:gd name="connsiteY4" fmla="*/ 1075227 h 1159328"/>
              <a:gd name="connsiteX5" fmla="*/ 4518660 w 5593080"/>
              <a:gd name="connsiteY5" fmla="*/ 595167 h 1159328"/>
              <a:gd name="connsiteX6" fmla="*/ 5593080 w 5593080"/>
              <a:gd name="connsiteY6" fmla="*/ 579927 h 1159328"/>
              <a:gd name="connsiteX0" fmla="*/ 0 w 5593080"/>
              <a:gd name="connsiteY0" fmla="*/ 922827 h 1159328"/>
              <a:gd name="connsiteX1" fmla="*/ 967740 w 5593080"/>
              <a:gd name="connsiteY1" fmla="*/ 1098087 h 1159328"/>
              <a:gd name="connsiteX2" fmla="*/ 2613660 w 5593080"/>
              <a:gd name="connsiteY2" fmla="*/ 807 h 1159328"/>
              <a:gd name="connsiteX3" fmla="*/ 2948940 w 5593080"/>
              <a:gd name="connsiteY3" fmla="*/ 922827 h 1159328"/>
              <a:gd name="connsiteX4" fmla="*/ 3749040 w 5593080"/>
              <a:gd name="connsiteY4" fmla="*/ 1075227 h 1159328"/>
              <a:gd name="connsiteX5" fmla="*/ 4381500 w 5593080"/>
              <a:gd name="connsiteY5" fmla="*/ 663747 h 1159328"/>
              <a:gd name="connsiteX6" fmla="*/ 5593080 w 5593080"/>
              <a:gd name="connsiteY6" fmla="*/ 579927 h 1159328"/>
              <a:gd name="connsiteX0" fmla="*/ 0 w 5593080"/>
              <a:gd name="connsiteY0" fmla="*/ 922827 h 1159328"/>
              <a:gd name="connsiteX1" fmla="*/ 967740 w 5593080"/>
              <a:gd name="connsiteY1" fmla="*/ 1098087 h 1159328"/>
              <a:gd name="connsiteX2" fmla="*/ 2613660 w 5593080"/>
              <a:gd name="connsiteY2" fmla="*/ 807 h 1159328"/>
              <a:gd name="connsiteX3" fmla="*/ 2948940 w 5593080"/>
              <a:gd name="connsiteY3" fmla="*/ 922827 h 1159328"/>
              <a:gd name="connsiteX4" fmla="*/ 3749040 w 5593080"/>
              <a:gd name="connsiteY4" fmla="*/ 1075227 h 1159328"/>
              <a:gd name="connsiteX5" fmla="*/ 4533900 w 5593080"/>
              <a:gd name="connsiteY5" fmla="*/ 503727 h 1159328"/>
              <a:gd name="connsiteX6" fmla="*/ 5593080 w 5593080"/>
              <a:gd name="connsiteY6" fmla="*/ 579927 h 1159328"/>
              <a:gd name="connsiteX0" fmla="*/ 0 w 5593080"/>
              <a:gd name="connsiteY0" fmla="*/ 922849 h 1222096"/>
              <a:gd name="connsiteX1" fmla="*/ 967740 w 5593080"/>
              <a:gd name="connsiteY1" fmla="*/ 1098109 h 1222096"/>
              <a:gd name="connsiteX2" fmla="*/ 2613660 w 5593080"/>
              <a:gd name="connsiteY2" fmla="*/ 829 h 1222096"/>
              <a:gd name="connsiteX3" fmla="*/ 2948940 w 5593080"/>
              <a:gd name="connsiteY3" fmla="*/ 922849 h 1222096"/>
              <a:gd name="connsiteX4" fmla="*/ 3558540 w 5593080"/>
              <a:gd name="connsiteY4" fmla="*/ 1204789 h 1222096"/>
              <a:gd name="connsiteX5" fmla="*/ 4533900 w 5593080"/>
              <a:gd name="connsiteY5" fmla="*/ 503749 h 1222096"/>
              <a:gd name="connsiteX6" fmla="*/ 5593080 w 5593080"/>
              <a:gd name="connsiteY6" fmla="*/ 579949 h 1222096"/>
              <a:gd name="connsiteX0" fmla="*/ 0 w 5593080"/>
              <a:gd name="connsiteY0" fmla="*/ 923504 h 1216771"/>
              <a:gd name="connsiteX1" fmla="*/ 967740 w 5593080"/>
              <a:gd name="connsiteY1" fmla="*/ 1098764 h 1216771"/>
              <a:gd name="connsiteX2" fmla="*/ 2613660 w 5593080"/>
              <a:gd name="connsiteY2" fmla="*/ 1484 h 1216771"/>
              <a:gd name="connsiteX3" fmla="*/ 2880360 w 5593080"/>
              <a:gd name="connsiteY3" fmla="*/ 870164 h 1216771"/>
              <a:gd name="connsiteX4" fmla="*/ 3558540 w 5593080"/>
              <a:gd name="connsiteY4" fmla="*/ 1205444 h 1216771"/>
              <a:gd name="connsiteX5" fmla="*/ 4533900 w 5593080"/>
              <a:gd name="connsiteY5" fmla="*/ 504404 h 1216771"/>
              <a:gd name="connsiteX6" fmla="*/ 5593080 w 5593080"/>
              <a:gd name="connsiteY6" fmla="*/ 580604 h 1216771"/>
              <a:gd name="connsiteX0" fmla="*/ 0 w 5593080"/>
              <a:gd name="connsiteY0" fmla="*/ 923655 h 1220624"/>
              <a:gd name="connsiteX1" fmla="*/ 967740 w 5593080"/>
              <a:gd name="connsiteY1" fmla="*/ 1098915 h 1220624"/>
              <a:gd name="connsiteX2" fmla="*/ 2613660 w 5593080"/>
              <a:gd name="connsiteY2" fmla="*/ 1635 h 1220624"/>
              <a:gd name="connsiteX3" fmla="*/ 2880360 w 5593080"/>
              <a:gd name="connsiteY3" fmla="*/ 870315 h 1220624"/>
              <a:gd name="connsiteX4" fmla="*/ 3558540 w 5593080"/>
              <a:gd name="connsiteY4" fmla="*/ 1205595 h 1220624"/>
              <a:gd name="connsiteX5" fmla="*/ 4533900 w 5593080"/>
              <a:gd name="connsiteY5" fmla="*/ 504555 h 1220624"/>
              <a:gd name="connsiteX6" fmla="*/ 5593080 w 5593080"/>
              <a:gd name="connsiteY6" fmla="*/ 580755 h 1220624"/>
              <a:gd name="connsiteX0" fmla="*/ 0 w 5593080"/>
              <a:gd name="connsiteY0" fmla="*/ 925000 h 1215000"/>
              <a:gd name="connsiteX1" fmla="*/ 967740 w 5593080"/>
              <a:gd name="connsiteY1" fmla="*/ 1100260 h 1215000"/>
              <a:gd name="connsiteX2" fmla="*/ 2613660 w 5593080"/>
              <a:gd name="connsiteY2" fmla="*/ 2980 h 1215000"/>
              <a:gd name="connsiteX3" fmla="*/ 3032760 w 5593080"/>
              <a:gd name="connsiteY3" fmla="*/ 803080 h 1215000"/>
              <a:gd name="connsiteX4" fmla="*/ 3558540 w 5593080"/>
              <a:gd name="connsiteY4" fmla="*/ 1206940 h 1215000"/>
              <a:gd name="connsiteX5" fmla="*/ 4533900 w 5593080"/>
              <a:gd name="connsiteY5" fmla="*/ 505900 h 1215000"/>
              <a:gd name="connsiteX6" fmla="*/ 5593080 w 5593080"/>
              <a:gd name="connsiteY6" fmla="*/ 582100 h 1215000"/>
              <a:gd name="connsiteX0" fmla="*/ 0 w 5593080"/>
              <a:gd name="connsiteY0" fmla="*/ 928499 h 1212792"/>
              <a:gd name="connsiteX1" fmla="*/ 967740 w 5593080"/>
              <a:gd name="connsiteY1" fmla="*/ 1103759 h 1212792"/>
              <a:gd name="connsiteX2" fmla="*/ 2613660 w 5593080"/>
              <a:gd name="connsiteY2" fmla="*/ 6479 h 1212792"/>
              <a:gd name="connsiteX3" fmla="*/ 3032760 w 5593080"/>
              <a:gd name="connsiteY3" fmla="*/ 694422 h 1212792"/>
              <a:gd name="connsiteX4" fmla="*/ 3558540 w 5593080"/>
              <a:gd name="connsiteY4" fmla="*/ 1210439 h 1212792"/>
              <a:gd name="connsiteX5" fmla="*/ 4533900 w 5593080"/>
              <a:gd name="connsiteY5" fmla="*/ 509399 h 1212792"/>
              <a:gd name="connsiteX6" fmla="*/ 5593080 w 5593080"/>
              <a:gd name="connsiteY6" fmla="*/ 585599 h 1212792"/>
              <a:gd name="connsiteX0" fmla="*/ 0 w 5593080"/>
              <a:gd name="connsiteY0" fmla="*/ 927867 h 1262520"/>
              <a:gd name="connsiteX1" fmla="*/ 967740 w 5593080"/>
              <a:gd name="connsiteY1" fmla="*/ 1103127 h 1262520"/>
              <a:gd name="connsiteX2" fmla="*/ 2613660 w 5593080"/>
              <a:gd name="connsiteY2" fmla="*/ 5847 h 1262520"/>
              <a:gd name="connsiteX3" fmla="*/ 3032760 w 5593080"/>
              <a:gd name="connsiteY3" fmla="*/ 693790 h 1262520"/>
              <a:gd name="connsiteX4" fmla="*/ 3444240 w 5593080"/>
              <a:gd name="connsiteY4" fmla="*/ 1260788 h 1262520"/>
              <a:gd name="connsiteX5" fmla="*/ 4533900 w 5593080"/>
              <a:gd name="connsiteY5" fmla="*/ 508767 h 1262520"/>
              <a:gd name="connsiteX6" fmla="*/ 5593080 w 5593080"/>
              <a:gd name="connsiteY6" fmla="*/ 584967 h 1262520"/>
              <a:gd name="connsiteX0" fmla="*/ 0 w 5593080"/>
              <a:gd name="connsiteY0" fmla="*/ 928623 h 1262868"/>
              <a:gd name="connsiteX1" fmla="*/ 967740 w 5593080"/>
              <a:gd name="connsiteY1" fmla="*/ 1103883 h 1262868"/>
              <a:gd name="connsiteX2" fmla="*/ 2613660 w 5593080"/>
              <a:gd name="connsiteY2" fmla="*/ 6603 h 1262868"/>
              <a:gd name="connsiteX3" fmla="*/ 3086100 w 5593080"/>
              <a:gd name="connsiteY3" fmla="*/ 674154 h 1262868"/>
              <a:gd name="connsiteX4" fmla="*/ 3444240 w 5593080"/>
              <a:gd name="connsiteY4" fmla="*/ 1261544 h 1262868"/>
              <a:gd name="connsiteX5" fmla="*/ 4533900 w 5593080"/>
              <a:gd name="connsiteY5" fmla="*/ 509523 h 1262868"/>
              <a:gd name="connsiteX6" fmla="*/ 5593080 w 5593080"/>
              <a:gd name="connsiteY6" fmla="*/ 585723 h 1262868"/>
              <a:gd name="connsiteX0" fmla="*/ 0 w 5593080"/>
              <a:gd name="connsiteY0" fmla="*/ 929234 h 1263656"/>
              <a:gd name="connsiteX1" fmla="*/ 967740 w 5593080"/>
              <a:gd name="connsiteY1" fmla="*/ 1104494 h 1263656"/>
              <a:gd name="connsiteX2" fmla="*/ 2613660 w 5593080"/>
              <a:gd name="connsiteY2" fmla="*/ 7214 h 1263656"/>
              <a:gd name="connsiteX3" fmla="*/ 3086100 w 5593080"/>
              <a:gd name="connsiteY3" fmla="*/ 674765 h 1263656"/>
              <a:gd name="connsiteX4" fmla="*/ 3444240 w 5593080"/>
              <a:gd name="connsiteY4" fmla="*/ 1262155 h 1263656"/>
              <a:gd name="connsiteX5" fmla="*/ 4533900 w 5593080"/>
              <a:gd name="connsiteY5" fmla="*/ 510134 h 1263656"/>
              <a:gd name="connsiteX6" fmla="*/ 5593080 w 5593080"/>
              <a:gd name="connsiteY6" fmla="*/ 586334 h 1263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3080" h="1263656">
                <a:moveTo>
                  <a:pt x="0" y="929234"/>
                </a:moveTo>
                <a:cubicBezTo>
                  <a:pt x="266065" y="1093699"/>
                  <a:pt x="532130" y="1258164"/>
                  <a:pt x="967740" y="1104494"/>
                </a:cubicBezTo>
                <a:cubicBezTo>
                  <a:pt x="1403350" y="950824"/>
                  <a:pt x="2260600" y="78835"/>
                  <a:pt x="2613660" y="7214"/>
                </a:cubicBezTo>
                <a:cubicBezTo>
                  <a:pt x="2966720" y="-64407"/>
                  <a:pt x="3008630" y="414627"/>
                  <a:pt x="3086100" y="674765"/>
                </a:cubicBezTo>
                <a:cubicBezTo>
                  <a:pt x="3163570" y="934903"/>
                  <a:pt x="3202940" y="1289594"/>
                  <a:pt x="3444240" y="1262155"/>
                </a:cubicBezTo>
                <a:cubicBezTo>
                  <a:pt x="3685540" y="1234717"/>
                  <a:pt x="4175760" y="622771"/>
                  <a:pt x="4533900" y="510134"/>
                </a:cubicBezTo>
                <a:cubicBezTo>
                  <a:pt x="4892040" y="397497"/>
                  <a:pt x="5415280" y="553314"/>
                  <a:pt x="5593080" y="58633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1524000" y="4700699"/>
            <a:ext cx="4191000" cy="442801"/>
          </a:xfrm>
          <a:custGeom>
            <a:avLst/>
            <a:gdLst>
              <a:gd name="connsiteX0" fmla="*/ 0 w 5638800"/>
              <a:gd name="connsiteY0" fmla="*/ 287349 h 661570"/>
              <a:gd name="connsiteX1" fmla="*/ 609600 w 5638800"/>
              <a:gd name="connsiteY1" fmla="*/ 660729 h 661570"/>
              <a:gd name="connsiteX2" fmla="*/ 1143000 w 5638800"/>
              <a:gd name="connsiteY2" fmla="*/ 195909 h 661570"/>
              <a:gd name="connsiteX3" fmla="*/ 1889760 w 5638800"/>
              <a:gd name="connsiteY3" fmla="*/ 272109 h 661570"/>
              <a:gd name="connsiteX4" fmla="*/ 2209800 w 5638800"/>
              <a:gd name="connsiteY4" fmla="*/ 119709 h 661570"/>
              <a:gd name="connsiteX5" fmla="*/ 2567940 w 5638800"/>
              <a:gd name="connsiteY5" fmla="*/ 424509 h 661570"/>
              <a:gd name="connsiteX6" fmla="*/ 3063240 w 5638800"/>
              <a:gd name="connsiteY6" fmla="*/ 569289 h 661570"/>
              <a:gd name="connsiteX7" fmla="*/ 3451860 w 5638800"/>
              <a:gd name="connsiteY7" fmla="*/ 195909 h 661570"/>
              <a:gd name="connsiteX8" fmla="*/ 3924300 w 5638800"/>
              <a:gd name="connsiteY8" fmla="*/ 188289 h 661570"/>
              <a:gd name="connsiteX9" fmla="*/ 4091940 w 5638800"/>
              <a:gd name="connsiteY9" fmla="*/ 66369 h 661570"/>
              <a:gd name="connsiteX10" fmla="*/ 4389120 w 5638800"/>
              <a:gd name="connsiteY10" fmla="*/ 13029 h 661570"/>
              <a:gd name="connsiteX11" fmla="*/ 4671060 w 5638800"/>
              <a:gd name="connsiteY11" fmla="*/ 310209 h 661570"/>
              <a:gd name="connsiteX12" fmla="*/ 4998720 w 5638800"/>
              <a:gd name="connsiteY12" fmla="*/ 485469 h 661570"/>
              <a:gd name="connsiteX13" fmla="*/ 5334000 w 5638800"/>
              <a:gd name="connsiteY13" fmla="*/ 264489 h 661570"/>
              <a:gd name="connsiteX14" fmla="*/ 5509260 w 5638800"/>
              <a:gd name="connsiteY14" fmla="*/ 264489 h 661570"/>
              <a:gd name="connsiteX15" fmla="*/ 5638800 w 5638800"/>
              <a:gd name="connsiteY15" fmla="*/ 58749 h 66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38800" h="661570">
                <a:moveTo>
                  <a:pt x="0" y="287349"/>
                </a:moveTo>
                <a:cubicBezTo>
                  <a:pt x="209550" y="481659"/>
                  <a:pt x="419100" y="675969"/>
                  <a:pt x="609600" y="660729"/>
                </a:cubicBezTo>
                <a:cubicBezTo>
                  <a:pt x="800100" y="645489"/>
                  <a:pt x="929640" y="260679"/>
                  <a:pt x="1143000" y="195909"/>
                </a:cubicBezTo>
                <a:cubicBezTo>
                  <a:pt x="1356360" y="131139"/>
                  <a:pt x="1711960" y="284809"/>
                  <a:pt x="1889760" y="272109"/>
                </a:cubicBezTo>
                <a:cubicBezTo>
                  <a:pt x="2067560" y="259409"/>
                  <a:pt x="2096770" y="94309"/>
                  <a:pt x="2209800" y="119709"/>
                </a:cubicBezTo>
                <a:cubicBezTo>
                  <a:pt x="2322830" y="145109"/>
                  <a:pt x="2425700" y="349579"/>
                  <a:pt x="2567940" y="424509"/>
                </a:cubicBezTo>
                <a:cubicBezTo>
                  <a:pt x="2710180" y="499439"/>
                  <a:pt x="2915920" y="607389"/>
                  <a:pt x="3063240" y="569289"/>
                </a:cubicBezTo>
                <a:cubicBezTo>
                  <a:pt x="3210560" y="531189"/>
                  <a:pt x="3308350" y="259409"/>
                  <a:pt x="3451860" y="195909"/>
                </a:cubicBezTo>
                <a:cubicBezTo>
                  <a:pt x="3595370" y="132409"/>
                  <a:pt x="3817620" y="209879"/>
                  <a:pt x="3924300" y="188289"/>
                </a:cubicBezTo>
                <a:cubicBezTo>
                  <a:pt x="4030980" y="166699"/>
                  <a:pt x="4014470" y="95579"/>
                  <a:pt x="4091940" y="66369"/>
                </a:cubicBezTo>
                <a:cubicBezTo>
                  <a:pt x="4169410" y="37159"/>
                  <a:pt x="4292600" y="-27611"/>
                  <a:pt x="4389120" y="13029"/>
                </a:cubicBezTo>
                <a:cubicBezTo>
                  <a:pt x="4485640" y="53669"/>
                  <a:pt x="4569460" y="231469"/>
                  <a:pt x="4671060" y="310209"/>
                </a:cubicBezTo>
                <a:cubicBezTo>
                  <a:pt x="4772660" y="388949"/>
                  <a:pt x="4888230" y="493089"/>
                  <a:pt x="4998720" y="485469"/>
                </a:cubicBezTo>
                <a:cubicBezTo>
                  <a:pt x="5109210" y="477849"/>
                  <a:pt x="5248910" y="301319"/>
                  <a:pt x="5334000" y="264489"/>
                </a:cubicBezTo>
                <a:cubicBezTo>
                  <a:pt x="5419090" y="227659"/>
                  <a:pt x="5458460" y="298779"/>
                  <a:pt x="5509260" y="264489"/>
                </a:cubicBezTo>
                <a:cubicBezTo>
                  <a:pt x="5560060" y="230199"/>
                  <a:pt x="5603240" y="165429"/>
                  <a:pt x="5638800" y="5874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152900"/>
            <a:ext cx="262128" cy="22402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70378"/>
            <a:ext cx="254508" cy="21488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081016"/>
            <a:ext cx="252984" cy="21488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60"/>
          <a:stretch/>
        </p:blipFill>
        <p:spPr>
          <a:xfrm>
            <a:off x="533400" y="2628900"/>
            <a:ext cx="4038600" cy="183597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16"/>
          <a:stretch/>
        </p:blipFill>
        <p:spPr>
          <a:xfrm>
            <a:off x="5330952" y="982038"/>
            <a:ext cx="3571748" cy="192487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32"/>
          <a:stretch/>
        </p:blipFill>
        <p:spPr>
          <a:xfrm>
            <a:off x="5188219" y="3420408"/>
            <a:ext cx="3193781" cy="134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8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917926"/>
              </p:ext>
            </p:extLst>
          </p:nvPr>
        </p:nvGraphicFramePr>
        <p:xfrm>
          <a:off x="0" y="5461000"/>
          <a:ext cx="9144000" cy="1905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DE9C8"/>
                        </a:gs>
                        <a:gs pos="100000">
                          <a:srgbClr val="F2A900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BF5700"/>
                        </a:gs>
                        <a:gs pos="100000">
                          <a:srgbClr val="BF57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5F86"/>
                        </a:gs>
                        <a:gs pos="100000">
                          <a:srgbClr val="BED7E1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9144000" cy="571500"/>
          </a:xfrm>
          <a:prstGeom prst="rect">
            <a:avLst/>
          </a:prstGeom>
          <a:solidFill>
            <a:srgbClr val="BF57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Wave Problem – Euler’s Formulation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4" y="571500"/>
            <a:ext cx="8222126" cy="1031502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1524000" y="1638300"/>
            <a:ext cx="4114800" cy="944388"/>
          </a:xfrm>
          <a:custGeom>
            <a:avLst/>
            <a:gdLst>
              <a:gd name="connsiteX0" fmla="*/ 0 w 5593080"/>
              <a:gd name="connsiteY0" fmla="*/ 922827 h 1159328"/>
              <a:gd name="connsiteX1" fmla="*/ 967740 w 5593080"/>
              <a:gd name="connsiteY1" fmla="*/ 1098087 h 1159328"/>
              <a:gd name="connsiteX2" fmla="*/ 2613660 w 5593080"/>
              <a:gd name="connsiteY2" fmla="*/ 807 h 1159328"/>
              <a:gd name="connsiteX3" fmla="*/ 2948940 w 5593080"/>
              <a:gd name="connsiteY3" fmla="*/ 922827 h 1159328"/>
              <a:gd name="connsiteX4" fmla="*/ 3749040 w 5593080"/>
              <a:gd name="connsiteY4" fmla="*/ 1075227 h 1159328"/>
              <a:gd name="connsiteX5" fmla="*/ 4815840 w 5593080"/>
              <a:gd name="connsiteY5" fmla="*/ 633267 h 1159328"/>
              <a:gd name="connsiteX6" fmla="*/ 5593080 w 5593080"/>
              <a:gd name="connsiteY6" fmla="*/ 579927 h 1159328"/>
              <a:gd name="connsiteX7" fmla="*/ 5593080 w 5593080"/>
              <a:gd name="connsiteY7" fmla="*/ 579927 h 1159328"/>
              <a:gd name="connsiteX0" fmla="*/ 0 w 5593080"/>
              <a:gd name="connsiteY0" fmla="*/ 922827 h 1159328"/>
              <a:gd name="connsiteX1" fmla="*/ 967740 w 5593080"/>
              <a:gd name="connsiteY1" fmla="*/ 1098087 h 1159328"/>
              <a:gd name="connsiteX2" fmla="*/ 2613660 w 5593080"/>
              <a:gd name="connsiteY2" fmla="*/ 807 h 1159328"/>
              <a:gd name="connsiteX3" fmla="*/ 2948940 w 5593080"/>
              <a:gd name="connsiteY3" fmla="*/ 922827 h 1159328"/>
              <a:gd name="connsiteX4" fmla="*/ 3749040 w 5593080"/>
              <a:gd name="connsiteY4" fmla="*/ 1075227 h 1159328"/>
              <a:gd name="connsiteX5" fmla="*/ 4541520 w 5593080"/>
              <a:gd name="connsiteY5" fmla="*/ 739947 h 1159328"/>
              <a:gd name="connsiteX6" fmla="*/ 5593080 w 5593080"/>
              <a:gd name="connsiteY6" fmla="*/ 579927 h 1159328"/>
              <a:gd name="connsiteX7" fmla="*/ 5593080 w 5593080"/>
              <a:gd name="connsiteY7" fmla="*/ 579927 h 1159328"/>
              <a:gd name="connsiteX0" fmla="*/ 0 w 5593080"/>
              <a:gd name="connsiteY0" fmla="*/ 922827 h 1159328"/>
              <a:gd name="connsiteX1" fmla="*/ 967740 w 5593080"/>
              <a:gd name="connsiteY1" fmla="*/ 1098087 h 1159328"/>
              <a:gd name="connsiteX2" fmla="*/ 2613660 w 5593080"/>
              <a:gd name="connsiteY2" fmla="*/ 807 h 1159328"/>
              <a:gd name="connsiteX3" fmla="*/ 2948940 w 5593080"/>
              <a:gd name="connsiteY3" fmla="*/ 922827 h 1159328"/>
              <a:gd name="connsiteX4" fmla="*/ 3749040 w 5593080"/>
              <a:gd name="connsiteY4" fmla="*/ 1075227 h 1159328"/>
              <a:gd name="connsiteX5" fmla="*/ 4518660 w 5593080"/>
              <a:gd name="connsiteY5" fmla="*/ 595167 h 1159328"/>
              <a:gd name="connsiteX6" fmla="*/ 5593080 w 5593080"/>
              <a:gd name="connsiteY6" fmla="*/ 579927 h 1159328"/>
              <a:gd name="connsiteX7" fmla="*/ 5593080 w 5593080"/>
              <a:gd name="connsiteY7" fmla="*/ 579927 h 1159328"/>
              <a:gd name="connsiteX0" fmla="*/ 0 w 5670717"/>
              <a:gd name="connsiteY0" fmla="*/ 922827 h 1159328"/>
              <a:gd name="connsiteX1" fmla="*/ 967740 w 5670717"/>
              <a:gd name="connsiteY1" fmla="*/ 1098087 h 1159328"/>
              <a:gd name="connsiteX2" fmla="*/ 2613660 w 5670717"/>
              <a:gd name="connsiteY2" fmla="*/ 807 h 1159328"/>
              <a:gd name="connsiteX3" fmla="*/ 2948940 w 5670717"/>
              <a:gd name="connsiteY3" fmla="*/ 922827 h 1159328"/>
              <a:gd name="connsiteX4" fmla="*/ 3749040 w 5670717"/>
              <a:gd name="connsiteY4" fmla="*/ 1075227 h 1159328"/>
              <a:gd name="connsiteX5" fmla="*/ 4518660 w 5670717"/>
              <a:gd name="connsiteY5" fmla="*/ 595167 h 1159328"/>
              <a:gd name="connsiteX6" fmla="*/ 5593080 w 5670717"/>
              <a:gd name="connsiteY6" fmla="*/ 579927 h 1159328"/>
              <a:gd name="connsiteX7" fmla="*/ 5585460 w 5670717"/>
              <a:gd name="connsiteY7" fmla="*/ 793287 h 1159328"/>
              <a:gd name="connsiteX0" fmla="*/ 0 w 5593080"/>
              <a:gd name="connsiteY0" fmla="*/ 922827 h 1159328"/>
              <a:gd name="connsiteX1" fmla="*/ 967740 w 5593080"/>
              <a:gd name="connsiteY1" fmla="*/ 1098087 h 1159328"/>
              <a:gd name="connsiteX2" fmla="*/ 2613660 w 5593080"/>
              <a:gd name="connsiteY2" fmla="*/ 807 h 1159328"/>
              <a:gd name="connsiteX3" fmla="*/ 2948940 w 5593080"/>
              <a:gd name="connsiteY3" fmla="*/ 922827 h 1159328"/>
              <a:gd name="connsiteX4" fmla="*/ 3749040 w 5593080"/>
              <a:gd name="connsiteY4" fmla="*/ 1075227 h 1159328"/>
              <a:gd name="connsiteX5" fmla="*/ 4518660 w 5593080"/>
              <a:gd name="connsiteY5" fmla="*/ 595167 h 1159328"/>
              <a:gd name="connsiteX6" fmla="*/ 5593080 w 5593080"/>
              <a:gd name="connsiteY6" fmla="*/ 579927 h 1159328"/>
              <a:gd name="connsiteX0" fmla="*/ 0 w 5593080"/>
              <a:gd name="connsiteY0" fmla="*/ 922827 h 1159328"/>
              <a:gd name="connsiteX1" fmla="*/ 967740 w 5593080"/>
              <a:gd name="connsiteY1" fmla="*/ 1098087 h 1159328"/>
              <a:gd name="connsiteX2" fmla="*/ 2613660 w 5593080"/>
              <a:gd name="connsiteY2" fmla="*/ 807 h 1159328"/>
              <a:gd name="connsiteX3" fmla="*/ 2948940 w 5593080"/>
              <a:gd name="connsiteY3" fmla="*/ 922827 h 1159328"/>
              <a:gd name="connsiteX4" fmla="*/ 3749040 w 5593080"/>
              <a:gd name="connsiteY4" fmla="*/ 1075227 h 1159328"/>
              <a:gd name="connsiteX5" fmla="*/ 4381500 w 5593080"/>
              <a:gd name="connsiteY5" fmla="*/ 663747 h 1159328"/>
              <a:gd name="connsiteX6" fmla="*/ 5593080 w 5593080"/>
              <a:gd name="connsiteY6" fmla="*/ 579927 h 1159328"/>
              <a:gd name="connsiteX0" fmla="*/ 0 w 5593080"/>
              <a:gd name="connsiteY0" fmla="*/ 922827 h 1159328"/>
              <a:gd name="connsiteX1" fmla="*/ 967740 w 5593080"/>
              <a:gd name="connsiteY1" fmla="*/ 1098087 h 1159328"/>
              <a:gd name="connsiteX2" fmla="*/ 2613660 w 5593080"/>
              <a:gd name="connsiteY2" fmla="*/ 807 h 1159328"/>
              <a:gd name="connsiteX3" fmla="*/ 2948940 w 5593080"/>
              <a:gd name="connsiteY3" fmla="*/ 922827 h 1159328"/>
              <a:gd name="connsiteX4" fmla="*/ 3749040 w 5593080"/>
              <a:gd name="connsiteY4" fmla="*/ 1075227 h 1159328"/>
              <a:gd name="connsiteX5" fmla="*/ 4533900 w 5593080"/>
              <a:gd name="connsiteY5" fmla="*/ 503727 h 1159328"/>
              <a:gd name="connsiteX6" fmla="*/ 5593080 w 5593080"/>
              <a:gd name="connsiteY6" fmla="*/ 579927 h 1159328"/>
              <a:gd name="connsiteX0" fmla="*/ 0 w 5593080"/>
              <a:gd name="connsiteY0" fmla="*/ 922849 h 1222096"/>
              <a:gd name="connsiteX1" fmla="*/ 967740 w 5593080"/>
              <a:gd name="connsiteY1" fmla="*/ 1098109 h 1222096"/>
              <a:gd name="connsiteX2" fmla="*/ 2613660 w 5593080"/>
              <a:gd name="connsiteY2" fmla="*/ 829 h 1222096"/>
              <a:gd name="connsiteX3" fmla="*/ 2948940 w 5593080"/>
              <a:gd name="connsiteY3" fmla="*/ 922849 h 1222096"/>
              <a:gd name="connsiteX4" fmla="*/ 3558540 w 5593080"/>
              <a:gd name="connsiteY4" fmla="*/ 1204789 h 1222096"/>
              <a:gd name="connsiteX5" fmla="*/ 4533900 w 5593080"/>
              <a:gd name="connsiteY5" fmla="*/ 503749 h 1222096"/>
              <a:gd name="connsiteX6" fmla="*/ 5593080 w 5593080"/>
              <a:gd name="connsiteY6" fmla="*/ 579949 h 1222096"/>
              <a:gd name="connsiteX0" fmla="*/ 0 w 5593080"/>
              <a:gd name="connsiteY0" fmla="*/ 923504 h 1216771"/>
              <a:gd name="connsiteX1" fmla="*/ 967740 w 5593080"/>
              <a:gd name="connsiteY1" fmla="*/ 1098764 h 1216771"/>
              <a:gd name="connsiteX2" fmla="*/ 2613660 w 5593080"/>
              <a:gd name="connsiteY2" fmla="*/ 1484 h 1216771"/>
              <a:gd name="connsiteX3" fmla="*/ 2880360 w 5593080"/>
              <a:gd name="connsiteY3" fmla="*/ 870164 h 1216771"/>
              <a:gd name="connsiteX4" fmla="*/ 3558540 w 5593080"/>
              <a:gd name="connsiteY4" fmla="*/ 1205444 h 1216771"/>
              <a:gd name="connsiteX5" fmla="*/ 4533900 w 5593080"/>
              <a:gd name="connsiteY5" fmla="*/ 504404 h 1216771"/>
              <a:gd name="connsiteX6" fmla="*/ 5593080 w 5593080"/>
              <a:gd name="connsiteY6" fmla="*/ 580604 h 1216771"/>
              <a:gd name="connsiteX0" fmla="*/ 0 w 5593080"/>
              <a:gd name="connsiteY0" fmla="*/ 923655 h 1220624"/>
              <a:gd name="connsiteX1" fmla="*/ 967740 w 5593080"/>
              <a:gd name="connsiteY1" fmla="*/ 1098915 h 1220624"/>
              <a:gd name="connsiteX2" fmla="*/ 2613660 w 5593080"/>
              <a:gd name="connsiteY2" fmla="*/ 1635 h 1220624"/>
              <a:gd name="connsiteX3" fmla="*/ 2880360 w 5593080"/>
              <a:gd name="connsiteY3" fmla="*/ 870315 h 1220624"/>
              <a:gd name="connsiteX4" fmla="*/ 3558540 w 5593080"/>
              <a:gd name="connsiteY4" fmla="*/ 1205595 h 1220624"/>
              <a:gd name="connsiteX5" fmla="*/ 4533900 w 5593080"/>
              <a:gd name="connsiteY5" fmla="*/ 504555 h 1220624"/>
              <a:gd name="connsiteX6" fmla="*/ 5593080 w 5593080"/>
              <a:gd name="connsiteY6" fmla="*/ 580755 h 1220624"/>
              <a:gd name="connsiteX0" fmla="*/ 0 w 5593080"/>
              <a:gd name="connsiteY0" fmla="*/ 925000 h 1215000"/>
              <a:gd name="connsiteX1" fmla="*/ 967740 w 5593080"/>
              <a:gd name="connsiteY1" fmla="*/ 1100260 h 1215000"/>
              <a:gd name="connsiteX2" fmla="*/ 2613660 w 5593080"/>
              <a:gd name="connsiteY2" fmla="*/ 2980 h 1215000"/>
              <a:gd name="connsiteX3" fmla="*/ 3032760 w 5593080"/>
              <a:gd name="connsiteY3" fmla="*/ 803080 h 1215000"/>
              <a:gd name="connsiteX4" fmla="*/ 3558540 w 5593080"/>
              <a:gd name="connsiteY4" fmla="*/ 1206940 h 1215000"/>
              <a:gd name="connsiteX5" fmla="*/ 4533900 w 5593080"/>
              <a:gd name="connsiteY5" fmla="*/ 505900 h 1215000"/>
              <a:gd name="connsiteX6" fmla="*/ 5593080 w 5593080"/>
              <a:gd name="connsiteY6" fmla="*/ 582100 h 1215000"/>
              <a:gd name="connsiteX0" fmla="*/ 0 w 5593080"/>
              <a:gd name="connsiteY0" fmla="*/ 928499 h 1212792"/>
              <a:gd name="connsiteX1" fmla="*/ 967740 w 5593080"/>
              <a:gd name="connsiteY1" fmla="*/ 1103759 h 1212792"/>
              <a:gd name="connsiteX2" fmla="*/ 2613660 w 5593080"/>
              <a:gd name="connsiteY2" fmla="*/ 6479 h 1212792"/>
              <a:gd name="connsiteX3" fmla="*/ 3032760 w 5593080"/>
              <a:gd name="connsiteY3" fmla="*/ 694422 h 1212792"/>
              <a:gd name="connsiteX4" fmla="*/ 3558540 w 5593080"/>
              <a:gd name="connsiteY4" fmla="*/ 1210439 h 1212792"/>
              <a:gd name="connsiteX5" fmla="*/ 4533900 w 5593080"/>
              <a:gd name="connsiteY5" fmla="*/ 509399 h 1212792"/>
              <a:gd name="connsiteX6" fmla="*/ 5593080 w 5593080"/>
              <a:gd name="connsiteY6" fmla="*/ 585599 h 1212792"/>
              <a:gd name="connsiteX0" fmla="*/ 0 w 5593080"/>
              <a:gd name="connsiteY0" fmla="*/ 927867 h 1262520"/>
              <a:gd name="connsiteX1" fmla="*/ 967740 w 5593080"/>
              <a:gd name="connsiteY1" fmla="*/ 1103127 h 1262520"/>
              <a:gd name="connsiteX2" fmla="*/ 2613660 w 5593080"/>
              <a:gd name="connsiteY2" fmla="*/ 5847 h 1262520"/>
              <a:gd name="connsiteX3" fmla="*/ 3032760 w 5593080"/>
              <a:gd name="connsiteY3" fmla="*/ 693790 h 1262520"/>
              <a:gd name="connsiteX4" fmla="*/ 3444240 w 5593080"/>
              <a:gd name="connsiteY4" fmla="*/ 1260788 h 1262520"/>
              <a:gd name="connsiteX5" fmla="*/ 4533900 w 5593080"/>
              <a:gd name="connsiteY5" fmla="*/ 508767 h 1262520"/>
              <a:gd name="connsiteX6" fmla="*/ 5593080 w 5593080"/>
              <a:gd name="connsiteY6" fmla="*/ 584967 h 1262520"/>
              <a:gd name="connsiteX0" fmla="*/ 0 w 5593080"/>
              <a:gd name="connsiteY0" fmla="*/ 928623 h 1262868"/>
              <a:gd name="connsiteX1" fmla="*/ 967740 w 5593080"/>
              <a:gd name="connsiteY1" fmla="*/ 1103883 h 1262868"/>
              <a:gd name="connsiteX2" fmla="*/ 2613660 w 5593080"/>
              <a:gd name="connsiteY2" fmla="*/ 6603 h 1262868"/>
              <a:gd name="connsiteX3" fmla="*/ 3086100 w 5593080"/>
              <a:gd name="connsiteY3" fmla="*/ 674154 h 1262868"/>
              <a:gd name="connsiteX4" fmla="*/ 3444240 w 5593080"/>
              <a:gd name="connsiteY4" fmla="*/ 1261544 h 1262868"/>
              <a:gd name="connsiteX5" fmla="*/ 4533900 w 5593080"/>
              <a:gd name="connsiteY5" fmla="*/ 509523 h 1262868"/>
              <a:gd name="connsiteX6" fmla="*/ 5593080 w 5593080"/>
              <a:gd name="connsiteY6" fmla="*/ 585723 h 1262868"/>
              <a:gd name="connsiteX0" fmla="*/ 0 w 5593080"/>
              <a:gd name="connsiteY0" fmla="*/ 929234 h 1263656"/>
              <a:gd name="connsiteX1" fmla="*/ 967740 w 5593080"/>
              <a:gd name="connsiteY1" fmla="*/ 1104494 h 1263656"/>
              <a:gd name="connsiteX2" fmla="*/ 2613660 w 5593080"/>
              <a:gd name="connsiteY2" fmla="*/ 7214 h 1263656"/>
              <a:gd name="connsiteX3" fmla="*/ 3086100 w 5593080"/>
              <a:gd name="connsiteY3" fmla="*/ 674765 h 1263656"/>
              <a:gd name="connsiteX4" fmla="*/ 3444240 w 5593080"/>
              <a:gd name="connsiteY4" fmla="*/ 1262155 h 1263656"/>
              <a:gd name="connsiteX5" fmla="*/ 4533900 w 5593080"/>
              <a:gd name="connsiteY5" fmla="*/ 510134 h 1263656"/>
              <a:gd name="connsiteX6" fmla="*/ 5593080 w 5593080"/>
              <a:gd name="connsiteY6" fmla="*/ 586334 h 1263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3080" h="1263656">
                <a:moveTo>
                  <a:pt x="0" y="929234"/>
                </a:moveTo>
                <a:cubicBezTo>
                  <a:pt x="266065" y="1093699"/>
                  <a:pt x="532130" y="1258164"/>
                  <a:pt x="967740" y="1104494"/>
                </a:cubicBezTo>
                <a:cubicBezTo>
                  <a:pt x="1403350" y="950824"/>
                  <a:pt x="2260600" y="78835"/>
                  <a:pt x="2613660" y="7214"/>
                </a:cubicBezTo>
                <a:cubicBezTo>
                  <a:pt x="2966720" y="-64407"/>
                  <a:pt x="3008630" y="414627"/>
                  <a:pt x="3086100" y="674765"/>
                </a:cubicBezTo>
                <a:cubicBezTo>
                  <a:pt x="3163570" y="934903"/>
                  <a:pt x="3202940" y="1289594"/>
                  <a:pt x="3444240" y="1262155"/>
                </a:cubicBezTo>
                <a:cubicBezTo>
                  <a:pt x="3685540" y="1234717"/>
                  <a:pt x="4175760" y="622771"/>
                  <a:pt x="4533900" y="510134"/>
                </a:cubicBezTo>
                <a:cubicBezTo>
                  <a:pt x="4892040" y="397497"/>
                  <a:pt x="5415280" y="553314"/>
                  <a:pt x="5593080" y="58633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524000" y="4700699"/>
            <a:ext cx="4191000" cy="442801"/>
          </a:xfrm>
          <a:custGeom>
            <a:avLst/>
            <a:gdLst>
              <a:gd name="connsiteX0" fmla="*/ 0 w 5638800"/>
              <a:gd name="connsiteY0" fmla="*/ 287349 h 661570"/>
              <a:gd name="connsiteX1" fmla="*/ 609600 w 5638800"/>
              <a:gd name="connsiteY1" fmla="*/ 660729 h 661570"/>
              <a:gd name="connsiteX2" fmla="*/ 1143000 w 5638800"/>
              <a:gd name="connsiteY2" fmla="*/ 195909 h 661570"/>
              <a:gd name="connsiteX3" fmla="*/ 1889760 w 5638800"/>
              <a:gd name="connsiteY3" fmla="*/ 272109 h 661570"/>
              <a:gd name="connsiteX4" fmla="*/ 2209800 w 5638800"/>
              <a:gd name="connsiteY4" fmla="*/ 119709 h 661570"/>
              <a:gd name="connsiteX5" fmla="*/ 2567940 w 5638800"/>
              <a:gd name="connsiteY5" fmla="*/ 424509 h 661570"/>
              <a:gd name="connsiteX6" fmla="*/ 3063240 w 5638800"/>
              <a:gd name="connsiteY6" fmla="*/ 569289 h 661570"/>
              <a:gd name="connsiteX7" fmla="*/ 3451860 w 5638800"/>
              <a:gd name="connsiteY7" fmla="*/ 195909 h 661570"/>
              <a:gd name="connsiteX8" fmla="*/ 3924300 w 5638800"/>
              <a:gd name="connsiteY8" fmla="*/ 188289 h 661570"/>
              <a:gd name="connsiteX9" fmla="*/ 4091940 w 5638800"/>
              <a:gd name="connsiteY9" fmla="*/ 66369 h 661570"/>
              <a:gd name="connsiteX10" fmla="*/ 4389120 w 5638800"/>
              <a:gd name="connsiteY10" fmla="*/ 13029 h 661570"/>
              <a:gd name="connsiteX11" fmla="*/ 4671060 w 5638800"/>
              <a:gd name="connsiteY11" fmla="*/ 310209 h 661570"/>
              <a:gd name="connsiteX12" fmla="*/ 4998720 w 5638800"/>
              <a:gd name="connsiteY12" fmla="*/ 485469 h 661570"/>
              <a:gd name="connsiteX13" fmla="*/ 5334000 w 5638800"/>
              <a:gd name="connsiteY13" fmla="*/ 264489 h 661570"/>
              <a:gd name="connsiteX14" fmla="*/ 5509260 w 5638800"/>
              <a:gd name="connsiteY14" fmla="*/ 264489 h 661570"/>
              <a:gd name="connsiteX15" fmla="*/ 5638800 w 5638800"/>
              <a:gd name="connsiteY15" fmla="*/ 58749 h 66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38800" h="661570">
                <a:moveTo>
                  <a:pt x="0" y="287349"/>
                </a:moveTo>
                <a:cubicBezTo>
                  <a:pt x="209550" y="481659"/>
                  <a:pt x="419100" y="675969"/>
                  <a:pt x="609600" y="660729"/>
                </a:cubicBezTo>
                <a:cubicBezTo>
                  <a:pt x="800100" y="645489"/>
                  <a:pt x="929640" y="260679"/>
                  <a:pt x="1143000" y="195909"/>
                </a:cubicBezTo>
                <a:cubicBezTo>
                  <a:pt x="1356360" y="131139"/>
                  <a:pt x="1711960" y="284809"/>
                  <a:pt x="1889760" y="272109"/>
                </a:cubicBezTo>
                <a:cubicBezTo>
                  <a:pt x="2067560" y="259409"/>
                  <a:pt x="2096770" y="94309"/>
                  <a:pt x="2209800" y="119709"/>
                </a:cubicBezTo>
                <a:cubicBezTo>
                  <a:pt x="2322830" y="145109"/>
                  <a:pt x="2425700" y="349579"/>
                  <a:pt x="2567940" y="424509"/>
                </a:cubicBezTo>
                <a:cubicBezTo>
                  <a:pt x="2710180" y="499439"/>
                  <a:pt x="2915920" y="607389"/>
                  <a:pt x="3063240" y="569289"/>
                </a:cubicBezTo>
                <a:cubicBezTo>
                  <a:pt x="3210560" y="531189"/>
                  <a:pt x="3308350" y="259409"/>
                  <a:pt x="3451860" y="195909"/>
                </a:cubicBezTo>
                <a:cubicBezTo>
                  <a:pt x="3595370" y="132409"/>
                  <a:pt x="3817620" y="209879"/>
                  <a:pt x="3924300" y="188289"/>
                </a:cubicBezTo>
                <a:cubicBezTo>
                  <a:pt x="4030980" y="166699"/>
                  <a:pt x="4014470" y="95579"/>
                  <a:pt x="4091940" y="66369"/>
                </a:cubicBezTo>
                <a:cubicBezTo>
                  <a:pt x="4169410" y="37159"/>
                  <a:pt x="4292600" y="-27611"/>
                  <a:pt x="4389120" y="13029"/>
                </a:cubicBezTo>
                <a:cubicBezTo>
                  <a:pt x="4485640" y="53669"/>
                  <a:pt x="4569460" y="231469"/>
                  <a:pt x="4671060" y="310209"/>
                </a:cubicBezTo>
                <a:cubicBezTo>
                  <a:pt x="4772660" y="388949"/>
                  <a:pt x="4888230" y="493089"/>
                  <a:pt x="4998720" y="485469"/>
                </a:cubicBezTo>
                <a:cubicBezTo>
                  <a:pt x="5109210" y="477849"/>
                  <a:pt x="5248910" y="301319"/>
                  <a:pt x="5334000" y="264489"/>
                </a:cubicBezTo>
                <a:cubicBezTo>
                  <a:pt x="5419090" y="227659"/>
                  <a:pt x="5458460" y="298779"/>
                  <a:pt x="5509260" y="264489"/>
                </a:cubicBezTo>
                <a:cubicBezTo>
                  <a:pt x="5560060" y="230199"/>
                  <a:pt x="5603240" y="165429"/>
                  <a:pt x="5638800" y="5874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152900"/>
            <a:ext cx="262128" cy="2240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70378"/>
            <a:ext cx="254508" cy="2148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081016"/>
            <a:ext cx="252984" cy="2148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60"/>
          <a:stretch/>
        </p:blipFill>
        <p:spPr>
          <a:xfrm>
            <a:off x="533400" y="2628900"/>
            <a:ext cx="4038600" cy="18359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16"/>
          <a:stretch/>
        </p:blipFill>
        <p:spPr>
          <a:xfrm>
            <a:off x="5330952" y="982038"/>
            <a:ext cx="3571748" cy="19248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32"/>
          <a:stretch/>
        </p:blipFill>
        <p:spPr>
          <a:xfrm>
            <a:off x="5188219" y="3420408"/>
            <a:ext cx="3193781" cy="134015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38200" y="4152900"/>
            <a:ext cx="1676400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5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2068153"/>
              </p:ext>
            </p:extLst>
          </p:nvPr>
        </p:nvGraphicFramePr>
        <p:xfrm>
          <a:off x="0" y="5461000"/>
          <a:ext cx="9144000" cy="1905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DE9C8"/>
                        </a:gs>
                        <a:gs pos="100000">
                          <a:srgbClr val="F2A900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BF5700"/>
                        </a:gs>
                        <a:gs pos="100000">
                          <a:srgbClr val="BF57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5F86"/>
                        </a:gs>
                        <a:gs pos="100000">
                          <a:srgbClr val="BED7E1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0" y="0"/>
            <a:ext cx="9144000" cy="571500"/>
          </a:xfrm>
          <a:prstGeom prst="rect">
            <a:avLst/>
          </a:prstGeom>
          <a:solidFill>
            <a:srgbClr val="BF57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Wave Problem – Bernoulli’s Equations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2" name="Picture 4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4" y="571500"/>
            <a:ext cx="8222126" cy="1031502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1524000" y="1638300"/>
            <a:ext cx="4114800" cy="944388"/>
          </a:xfrm>
          <a:custGeom>
            <a:avLst/>
            <a:gdLst>
              <a:gd name="connsiteX0" fmla="*/ 0 w 5593080"/>
              <a:gd name="connsiteY0" fmla="*/ 922827 h 1159328"/>
              <a:gd name="connsiteX1" fmla="*/ 967740 w 5593080"/>
              <a:gd name="connsiteY1" fmla="*/ 1098087 h 1159328"/>
              <a:gd name="connsiteX2" fmla="*/ 2613660 w 5593080"/>
              <a:gd name="connsiteY2" fmla="*/ 807 h 1159328"/>
              <a:gd name="connsiteX3" fmla="*/ 2948940 w 5593080"/>
              <a:gd name="connsiteY3" fmla="*/ 922827 h 1159328"/>
              <a:gd name="connsiteX4" fmla="*/ 3749040 w 5593080"/>
              <a:gd name="connsiteY4" fmla="*/ 1075227 h 1159328"/>
              <a:gd name="connsiteX5" fmla="*/ 4815840 w 5593080"/>
              <a:gd name="connsiteY5" fmla="*/ 633267 h 1159328"/>
              <a:gd name="connsiteX6" fmla="*/ 5593080 w 5593080"/>
              <a:gd name="connsiteY6" fmla="*/ 579927 h 1159328"/>
              <a:gd name="connsiteX7" fmla="*/ 5593080 w 5593080"/>
              <a:gd name="connsiteY7" fmla="*/ 579927 h 1159328"/>
              <a:gd name="connsiteX0" fmla="*/ 0 w 5593080"/>
              <a:gd name="connsiteY0" fmla="*/ 922827 h 1159328"/>
              <a:gd name="connsiteX1" fmla="*/ 967740 w 5593080"/>
              <a:gd name="connsiteY1" fmla="*/ 1098087 h 1159328"/>
              <a:gd name="connsiteX2" fmla="*/ 2613660 w 5593080"/>
              <a:gd name="connsiteY2" fmla="*/ 807 h 1159328"/>
              <a:gd name="connsiteX3" fmla="*/ 2948940 w 5593080"/>
              <a:gd name="connsiteY3" fmla="*/ 922827 h 1159328"/>
              <a:gd name="connsiteX4" fmla="*/ 3749040 w 5593080"/>
              <a:gd name="connsiteY4" fmla="*/ 1075227 h 1159328"/>
              <a:gd name="connsiteX5" fmla="*/ 4541520 w 5593080"/>
              <a:gd name="connsiteY5" fmla="*/ 739947 h 1159328"/>
              <a:gd name="connsiteX6" fmla="*/ 5593080 w 5593080"/>
              <a:gd name="connsiteY6" fmla="*/ 579927 h 1159328"/>
              <a:gd name="connsiteX7" fmla="*/ 5593080 w 5593080"/>
              <a:gd name="connsiteY7" fmla="*/ 579927 h 1159328"/>
              <a:gd name="connsiteX0" fmla="*/ 0 w 5593080"/>
              <a:gd name="connsiteY0" fmla="*/ 922827 h 1159328"/>
              <a:gd name="connsiteX1" fmla="*/ 967740 w 5593080"/>
              <a:gd name="connsiteY1" fmla="*/ 1098087 h 1159328"/>
              <a:gd name="connsiteX2" fmla="*/ 2613660 w 5593080"/>
              <a:gd name="connsiteY2" fmla="*/ 807 h 1159328"/>
              <a:gd name="connsiteX3" fmla="*/ 2948940 w 5593080"/>
              <a:gd name="connsiteY3" fmla="*/ 922827 h 1159328"/>
              <a:gd name="connsiteX4" fmla="*/ 3749040 w 5593080"/>
              <a:gd name="connsiteY4" fmla="*/ 1075227 h 1159328"/>
              <a:gd name="connsiteX5" fmla="*/ 4518660 w 5593080"/>
              <a:gd name="connsiteY5" fmla="*/ 595167 h 1159328"/>
              <a:gd name="connsiteX6" fmla="*/ 5593080 w 5593080"/>
              <a:gd name="connsiteY6" fmla="*/ 579927 h 1159328"/>
              <a:gd name="connsiteX7" fmla="*/ 5593080 w 5593080"/>
              <a:gd name="connsiteY7" fmla="*/ 579927 h 1159328"/>
              <a:gd name="connsiteX0" fmla="*/ 0 w 5670717"/>
              <a:gd name="connsiteY0" fmla="*/ 922827 h 1159328"/>
              <a:gd name="connsiteX1" fmla="*/ 967740 w 5670717"/>
              <a:gd name="connsiteY1" fmla="*/ 1098087 h 1159328"/>
              <a:gd name="connsiteX2" fmla="*/ 2613660 w 5670717"/>
              <a:gd name="connsiteY2" fmla="*/ 807 h 1159328"/>
              <a:gd name="connsiteX3" fmla="*/ 2948940 w 5670717"/>
              <a:gd name="connsiteY3" fmla="*/ 922827 h 1159328"/>
              <a:gd name="connsiteX4" fmla="*/ 3749040 w 5670717"/>
              <a:gd name="connsiteY4" fmla="*/ 1075227 h 1159328"/>
              <a:gd name="connsiteX5" fmla="*/ 4518660 w 5670717"/>
              <a:gd name="connsiteY5" fmla="*/ 595167 h 1159328"/>
              <a:gd name="connsiteX6" fmla="*/ 5593080 w 5670717"/>
              <a:gd name="connsiteY6" fmla="*/ 579927 h 1159328"/>
              <a:gd name="connsiteX7" fmla="*/ 5585460 w 5670717"/>
              <a:gd name="connsiteY7" fmla="*/ 793287 h 1159328"/>
              <a:gd name="connsiteX0" fmla="*/ 0 w 5593080"/>
              <a:gd name="connsiteY0" fmla="*/ 922827 h 1159328"/>
              <a:gd name="connsiteX1" fmla="*/ 967740 w 5593080"/>
              <a:gd name="connsiteY1" fmla="*/ 1098087 h 1159328"/>
              <a:gd name="connsiteX2" fmla="*/ 2613660 w 5593080"/>
              <a:gd name="connsiteY2" fmla="*/ 807 h 1159328"/>
              <a:gd name="connsiteX3" fmla="*/ 2948940 w 5593080"/>
              <a:gd name="connsiteY3" fmla="*/ 922827 h 1159328"/>
              <a:gd name="connsiteX4" fmla="*/ 3749040 w 5593080"/>
              <a:gd name="connsiteY4" fmla="*/ 1075227 h 1159328"/>
              <a:gd name="connsiteX5" fmla="*/ 4518660 w 5593080"/>
              <a:gd name="connsiteY5" fmla="*/ 595167 h 1159328"/>
              <a:gd name="connsiteX6" fmla="*/ 5593080 w 5593080"/>
              <a:gd name="connsiteY6" fmla="*/ 579927 h 1159328"/>
              <a:gd name="connsiteX0" fmla="*/ 0 w 5593080"/>
              <a:gd name="connsiteY0" fmla="*/ 922827 h 1159328"/>
              <a:gd name="connsiteX1" fmla="*/ 967740 w 5593080"/>
              <a:gd name="connsiteY1" fmla="*/ 1098087 h 1159328"/>
              <a:gd name="connsiteX2" fmla="*/ 2613660 w 5593080"/>
              <a:gd name="connsiteY2" fmla="*/ 807 h 1159328"/>
              <a:gd name="connsiteX3" fmla="*/ 2948940 w 5593080"/>
              <a:gd name="connsiteY3" fmla="*/ 922827 h 1159328"/>
              <a:gd name="connsiteX4" fmla="*/ 3749040 w 5593080"/>
              <a:gd name="connsiteY4" fmla="*/ 1075227 h 1159328"/>
              <a:gd name="connsiteX5" fmla="*/ 4381500 w 5593080"/>
              <a:gd name="connsiteY5" fmla="*/ 663747 h 1159328"/>
              <a:gd name="connsiteX6" fmla="*/ 5593080 w 5593080"/>
              <a:gd name="connsiteY6" fmla="*/ 579927 h 1159328"/>
              <a:gd name="connsiteX0" fmla="*/ 0 w 5593080"/>
              <a:gd name="connsiteY0" fmla="*/ 922827 h 1159328"/>
              <a:gd name="connsiteX1" fmla="*/ 967740 w 5593080"/>
              <a:gd name="connsiteY1" fmla="*/ 1098087 h 1159328"/>
              <a:gd name="connsiteX2" fmla="*/ 2613660 w 5593080"/>
              <a:gd name="connsiteY2" fmla="*/ 807 h 1159328"/>
              <a:gd name="connsiteX3" fmla="*/ 2948940 w 5593080"/>
              <a:gd name="connsiteY3" fmla="*/ 922827 h 1159328"/>
              <a:gd name="connsiteX4" fmla="*/ 3749040 w 5593080"/>
              <a:gd name="connsiteY4" fmla="*/ 1075227 h 1159328"/>
              <a:gd name="connsiteX5" fmla="*/ 4533900 w 5593080"/>
              <a:gd name="connsiteY5" fmla="*/ 503727 h 1159328"/>
              <a:gd name="connsiteX6" fmla="*/ 5593080 w 5593080"/>
              <a:gd name="connsiteY6" fmla="*/ 579927 h 1159328"/>
              <a:gd name="connsiteX0" fmla="*/ 0 w 5593080"/>
              <a:gd name="connsiteY0" fmla="*/ 922849 h 1222096"/>
              <a:gd name="connsiteX1" fmla="*/ 967740 w 5593080"/>
              <a:gd name="connsiteY1" fmla="*/ 1098109 h 1222096"/>
              <a:gd name="connsiteX2" fmla="*/ 2613660 w 5593080"/>
              <a:gd name="connsiteY2" fmla="*/ 829 h 1222096"/>
              <a:gd name="connsiteX3" fmla="*/ 2948940 w 5593080"/>
              <a:gd name="connsiteY3" fmla="*/ 922849 h 1222096"/>
              <a:gd name="connsiteX4" fmla="*/ 3558540 w 5593080"/>
              <a:gd name="connsiteY4" fmla="*/ 1204789 h 1222096"/>
              <a:gd name="connsiteX5" fmla="*/ 4533900 w 5593080"/>
              <a:gd name="connsiteY5" fmla="*/ 503749 h 1222096"/>
              <a:gd name="connsiteX6" fmla="*/ 5593080 w 5593080"/>
              <a:gd name="connsiteY6" fmla="*/ 579949 h 1222096"/>
              <a:gd name="connsiteX0" fmla="*/ 0 w 5593080"/>
              <a:gd name="connsiteY0" fmla="*/ 923504 h 1216771"/>
              <a:gd name="connsiteX1" fmla="*/ 967740 w 5593080"/>
              <a:gd name="connsiteY1" fmla="*/ 1098764 h 1216771"/>
              <a:gd name="connsiteX2" fmla="*/ 2613660 w 5593080"/>
              <a:gd name="connsiteY2" fmla="*/ 1484 h 1216771"/>
              <a:gd name="connsiteX3" fmla="*/ 2880360 w 5593080"/>
              <a:gd name="connsiteY3" fmla="*/ 870164 h 1216771"/>
              <a:gd name="connsiteX4" fmla="*/ 3558540 w 5593080"/>
              <a:gd name="connsiteY4" fmla="*/ 1205444 h 1216771"/>
              <a:gd name="connsiteX5" fmla="*/ 4533900 w 5593080"/>
              <a:gd name="connsiteY5" fmla="*/ 504404 h 1216771"/>
              <a:gd name="connsiteX6" fmla="*/ 5593080 w 5593080"/>
              <a:gd name="connsiteY6" fmla="*/ 580604 h 1216771"/>
              <a:gd name="connsiteX0" fmla="*/ 0 w 5593080"/>
              <a:gd name="connsiteY0" fmla="*/ 923655 h 1220624"/>
              <a:gd name="connsiteX1" fmla="*/ 967740 w 5593080"/>
              <a:gd name="connsiteY1" fmla="*/ 1098915 h 1220624"/>
              <a:gd name="connsiteX2" fmla="*/ 2613660 w 5593080"/>
              <a:gd name="connsiteY2" fmla="*/ 1635 h 1220624"/>
              <a:gd name="connsiteX3" fmla="*/ 2880360 w 5593080"/>
              <a:gd name="connsiteY3" fmla="*/ 870315 h 1220624"/>
              <a:gd name="connsiteX4" fmla="*/ 3558540 w 5593080"/>
              <a:gd name="connsiteY4" fmla="*/ 1205595 h 1220624"/>
              <a:gd name="connsiteX5" fmla="*/ 4533900 w 5593080"/>
              <a:gd name="connsiteY5" fmla="*/ 504555 h 1220624"/>
              <a:gd name="connsiteX6" fmla="*/ 5593080 w 5593080"/>
              <a:gd name="connsiteY6" fmla="*/ 580755 h 1220624"/>
              <a:gd name="connsiteX0" fmla="*/ 0 w 5593080"/>
              <a:gd name="connsiteY0" fmla="*/ 925000 h 1215000"/>
              <a:gd name="connsiteX1" fmla="*/ 967740 w 5593080"/>
              <a:gd name="connsiteY1" fmla="*/ 1100260 h 1215000"/>
              <a:gd name="connsiteX2" fmla="*/ 2613660 w 5593080"/>
              <a:gd name="connsiteY2" fmla="*/ 2980 h 1215000"/>
              <a:gd name="connsiteX3" fmla="*/ 3032760 w 5593080"/>
              <a:gd name="connsiteY3" fmla="*/ 803080 h 1215000"/>
              <a:gd name="connsiteX4" fmla="*/ 3558540 w 5593080"/>
              <a:gd name="connsiteY4" fmla="*/ 1206940 h 1215000"/>
              <a:gd name="connsiteX5" fmla="*/ 4533900 w 5593080"/>
              <a:gd name="connsiteY5" fmla="*/ 505900 h 1215000"/>
              <a:gd name="connsiteX6" fmla="*/ 5593080 w 5593080"/>
              <a:gd name="connsiteY6" fmla="*/ 582100 h 1215000"/>
              <a:gd name="connsiteX0" fmla="*/ 0 w 5593080"/>
              <a:gd name="connsiteY0" fmla="*/ 928499 h 1212792"/>
              <a:gd name="connsiteX1" fmla="*/ 967740 w 5593080"/>
              <a:gd name="connsiteY1" fmla="*/ 1103759 h 1212792"/>
              <a:gd name="connsiteX2" fmla="*/ 2613660 w 5593080"/>
              <a:gd name="connsiteY2" fmla="*/ 6479 h 1212792"/>
              <a:gd name="connsiteX3" fmla="*/ 3032760 w 5593080"/>
              <a:gd name="connsiteY3" fmla="*/ 694422 h 1212792"/>
              <a:gd name="connsiteX4" fmla="*/ 3558540 w 5593080"/>
              <a:gd name="connsiteY4" fmla="*/ 1210439 h 1212792"/>
              <a:gd name="connsiteX5" fmla="*/ 4533900 w 5593080"/>
              <a:gd name="connsiteY5" fmla="*/ 509399 h 1212792"/>
              <a:gd name="connsiteX6" fmla="*/ 5593080 w 5593080"/>
              <a:gd name="connsiteY6" fmla="*/ 585599 h 1212792"/>
              <a:gd name="connsiteX0" fmla="*/ 0 w 5593080"/>
              <a:gd name="connsiteY0" fmla="*/ 927867 h 1262520"/>
              <a:gd name="connsiteX1" fmla="*/ 967740 w 5593080"/>
              <a:gd name="connsiteY1" fmla="*/ 1103127 h 1262520"/>
              <a:gd name="connsiteX2" fmla="*/ 2613660 w 5593080"/>
              <a:gd name="connsiteY2" fmla="*/ 5847 h 1262520"/>
              <a:gd name="connsiteX3" fmla="*/ 3032760 w 5593080"/>
              <a:gd name="connsiteY3" fmla="*/ 693790 h 1262520"/>
              <a:gd name="connsiteX4" fmla="*/ 3444240 w 5593080"/>
              <a:gd name="connsiteY4" fmla="*/ 1260788 h 1262520"/>
              <a:gd name="connsiteX5" fmla="*/ 4533900 w 5593080"/>
              <a:gd name="connsiteY5" fmla="*/ 508767 h 1262520"/>
              <a:gd name="connsiteX6" fmla="*/ 5593080 w 5593080"/>
              <a:gd name="connsiteY6" fmla="*/ 584967 h 1262520"/>
              <a:gd name="connsiteX0" fmla="*/ 0 w 5593080"/>
              <a:gd name="connsiteY0" fmla="*/ 928623 h 1262868"/>
              <a:gd name="connsiteX1" fmla="*/ 967740 w 5593080"/>
              <a:gd name="connsiteY1" fmla="*/ 1103883 h 1262868"/>
              <a:gd name="connsiteX2" fmla="*/ 2613660 w 5593080"/>
              <a:gd name="connsiteY2" fmla="*/ 6603 h 1262868"/>
              <a:gd name="connsiteX3" fmla="*/ 3086100 w 5593080"/>
              <a:gd name="connsiteY3" fmla="*/ 674154 h 1262868"/>
              <a:gd name="connsiteX4" fmla="*/ 3444240 w 5593080"/>
              <a:gd name="connsiteY4" fmla="*/ 1261544 h 1262868"/>
              <a:gd name="connsiteX5" fmla="*/ 4533900 w 5593080"/>
              <a:gd name="connsiteY5" fmla="*/ 509523 h 1262868"/>
              <a:gd name="connsiteX6" fmla="*/ 5593080 w 5593080"/>
              <a:gd name="connsiteY6" fmla="*/ 585723 h 1262868"/>
              <a:gd name="connsiteX0" fmla="*/ 0 w 5593080"/>
              <a:gd name="connsiteY0" fmla="*/ 929234 h 1263656"/>
              <a:gd name="connsiteX1" fmla="*/ 967740 w 5593080"/>
              <a:gd name="connsiteY1" fmla="*/ 1104494 h 1263656"/>
              <a:gd name="connsiteX2" fmla="*/ 2613660 w 5593080"/>
              <a:gd name="connsiteY2" fmla="*/ 7214 h 1263656"/>
              <a:gd name="connsiteX3" fmla="*/ 3086100 w 5593080"/>
              <a:gd name="connsiteY3" fmla="*/ 674765 h 1263656"/>
              <a:gd name="connsiteX4" fmla="*/ 3444240 w 5593080"/>
              <a:gd name="connsiteY4" fmla="*/ 1262155 h 1263656"/>
              <a:gd name="connsiteX5" fmla="*/ 4533900 w 5593080"/>
              <a:gd name="connsiteY5" fmla="*/ 510134 h 1263656"/>
              <a:gd name="connsiteX6" fmla="*/ 5593080 w 5593080"/>
              <a:gd name="connsiteY6" fmla="*/ 586334 h 1263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3080" h="1263656">
                <a:moveTo>
                  <a:pt x="0" y="929234"/>
                </a:moveTo>
                <a:cubicBezTo>
                  <a:pt x="266065" y="1093699"/>
                  <a:pt x="532130" y="1258164"/>
                  <a:pt x="967740" y="1104494"/>
                </a:cubicBezTo>
                <a:cubicBezTo>
                  <a:pt x="1403350" y="950824"/>
                  <a:pt x="2260600" y="78835"/>
                  <a:pt x="2613660" y="7214"/>
                </a:cubicBezTo>
                <a:cubicBezTo>
                  <a:pt x="2966720" y="-64407"/>
                  <a:pt x="3008630" y="414627"/>
                  <a:pt x="3086100" y="674765"/>
                </a:cubicBezTo>
                <a:cubicBezTo>
                  <a:pt x="3163570" y="934903"/>
                  <a:pt x="3202940" y="1289594"/>
                  <a:pt x="3444240" y="1262155"/>
                </a:cubicBezTo>
                <a:cubicBezTo>
                  <a:pt x="3685540" y="1234717"/>
                  <a:pt x="4175760" y="622771"/>
                  <a:pt x="4533900" y="510134"/>
                </a:cubicBezTo>
                <a:cubicBezTo>
                  <a:pt x="4892040" y="397497"/>
                  <a:pt x="5415280" y="553314"/>
                  <a:pt x="5593080" y="58633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1524000" y="4700699"/>
            <a:ext cx="4191000" cy="442801"/>
          </a:xfrm>
          <a:custGeom>
            <a:avLst/>
            <a:gdLst>
              <a:gd name="connsiteX0" fmla="*/ 0 w 5638800"/>
              <a:gd name="connsiteY0" fmla="*/ 287349 h 661570"/>
              <a:gd name="connsiteX1" fmla="*/ 609600 w 5638800"/>
              <a:gd name="connsiteY1" fmla="*/ 660729 h 661570"/>
              <a:gd name="connsiteX2" fmla="*/ 1143000 w 5638800"/>
              <a:gd name="connsiteY2" fmla="*/ 195909 h 661570"/>
              <a:gd name="connsiteX3" fmla="*/ 1889760 w 5638800"/>
              <a:gd name="connsiteY3" fmla="*/ 272109 h 661570"/>
              <a:gd name="connsiteX4" fmla="*/ 2209800 w 5638800"/>
              <a:gd name="connsiteY4" fmla="*/ 119709 h 661570"/>
              <a:gd name="connsiteX5" fmla="*/ 2567940 w 5638800"/>
              <a:gd name="connsiteY5" fmla="*/ 424509 h 661570"/>
              <a:gd name="connsiteX6" fmla="*/ 3063240 w 5638800"/>
              <a:gd name="connsiteY6" fmla="*/ 569289 h 661570"/>
              <a:gd name="connsiteX7" fmla="*/ 3451860 w 5638800"/>
              <a:gd name="connsiteY7" fmla="*/ 195909 h 661570"/>
              <a:gd name="connsiteX8" fmla="*/ 3924300 w 5638800"/>
              <a:gd name="connsiteY8" fmla="*/ 188289 h 661570"/>
              <a:gd name="connsiteX9" fmla="*/ 4091940 w 5638800"/>
              <a:gd name="connsiteY9" fmla="*/ 66369 h 661570"/>
              <a:gd name="connsiteX10" fmla="*/ 4389120 w 5638800"/>
              <a:gd name="connsiteY10" fmla="*/ 13029 h 661570"/>
              <a:gd name="connsiteX11" fmla="*/ 4671060 w 5638800"/>
              <a:gd name="connsiteY11" fmla="*/ 310209 h 661570"/>
              <a:gd name="connsiteX12" fmla="*/ 4998720 w 5638800"/>
              <a:gd name="connsiteY12" fmla="*/ 485469 h 661570"/>
              <a:gd name="connsiteX13" fmla="*/ 5334000 w 5638800"/>
              <a:gd name="connsiteY13" fmla="*/ 264489 h 661570"/>
              <a:gd name="connsiteX14" fmla="*/ 5509260 w 5638800"/>
              <a:gd name="connsiteY14" fmla="*/ 264489 h 661570"/>
              <a:gd name="connsiteX15" fmla="*/ 5638800 w 5638800"/>
              <a:gd name="connsiteY15" fmla="*/ 58749 h 66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38800" h="661570">
                <a:moveTo>
                  <a:pt x="0" y="287349"/>
                </a:moveTo>
                <a:cubicBezTo>
                  <a:pt x="209550" y="481659"/>
                  <a:pt x="419100" y="675969"/>
                  <a:pt x="609600" y="660729"/>
                </a:cubicBezTo>
                <a:cubicBezTo>
                  <a:pt x="800100" y="645489"/>
                  <a:pt x="929640" y="260679"/>
                  <a:pt x="1143000" y="195909"/>
                </a:cubicBezTo>
                <a:cubicBezTo>
                  <a:pt x="1356360" y="131139"/>
                  <a:pt x="1711960" y="284809"/>
                  <a:pt x="1889760" y="272109"/>
                </a:cubicBezTo>
                <a:cubicBezTo>
                  <a:pt x="2067560" y="259409"/>
                  <a:pt x="2096770" y="94309"/>
                  <a:pt x="2209800" y="119709"/>
                </a:cubicBezTo>
                <a:cubicBezTo>
                  <a:pt x="2322830" y="145109"/>
                  <a:pt x="2425700" y="349579"/>
                  <a:pt x="2567940" y="424509"/>
                </a:cubicBezTo>
                <a:cubicBezTo>
                  <a:pt x="2710180" y="499439"/>
                  <a:pt x="2915920" y="607389"/>
                  <a:pt x="3063240" y="569289"/>
                </a:cubicBezTo>
                <a:cubicBezTo>
                  <a:pt x="3210560" y="531189"/>
                  <a:pt x="3308350" y="259409"/>
                  <a:pt x="3451860" y="195909"/>
                </a:cubicBezTo>
                <a:cubicBezTo>
                  <a:pt x="3595370" y="132409"/>
                  <a:pt x="3817620" y="209879"/>
                  <a:pt x="3924300" y="188289"/>
                </a:cubicBezTo>
                <a:cubicBezTo>
                  <a:pt x="4030980" y="166699"/>
                  <a:pt x="4014470" y="95579"/>
                  <a:pt x="4091940" y="66369"/>
                </a:cubicBezTo>
                <a:cubicBezTo>
                  <a:pt x="4169410" y="37159"/>
                  <a:pt x="4292600" y="-27611"/>
                  <a:pt x="4389120" y="13029"/>
                </a:cubicBezTo>
                <a:cubicBezTo>
                  <a:pt x="4485640" y="53669"/>
                  <a:pt x="4569460" y="231469"/>
                  <a:pt x="4671060" y="310209"/>
                </a:cubicBezTo>
                <a:cubicBezTo>
                  <a:pt x="4772660" y="388949"/>
                  <a:pt x="4888230" y="493089"/>
                  <a:pt x="4998720" y="485469"/>
                </a:cubicBezTo>
                <a:cubicBezTo>
                  <a:pt x="5109210" y="477849"/>
                  <a:pt x="5248910" y="301319"/>
                  <a:pt x="5334000" y="264489"/>
                </a:cubicBezTo>
                <a:cubicBezTo>
                  <a:pt x="5419090" y="227659"/>
                  <a:pt x="5458460" y="298779"/>
                  <a:pt x="5509260" y="264489"/>
                </a:cubicBezTo>
                <a:cubicBezTo>
                  <a:pt x="5560060" y="230199"/>
                  <a:pt x="5603240" y="165429"/>
                  <a:pt x="5638800" y="5874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314700"/>
            <a:ext cx="262128" cy="22402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70378"/>
            <a:ext cx="254508" cy="21488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081016"/>
            <a:ext cx="252984" cy="21488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27"/>
          <a:stretch/>
        </p:blipFill>
        <p:spPr>
          <a:xfrm>
            <a:off x="533400" y="2628900"/>
            <a:ext cx="4562475" cy="194016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6"/>
          <a:stretch/>
        </p:blipFill>
        <p:spPr>
          <a:xfrm>
            <a:off x="5330952" y="982039"/>
            <a:ext cx="3489198" cy="19248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32"/>
          <a:stretch/>
        </p:blipFill>
        <p:spPr>
          <a:xfrm>
            <a:off x="5194838" y="3420410"/>
            <a:ext cx="3272887" cy="136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3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843006"/>
              </p:ext>
            </p:extLst>
          </p:nvPr>
        </p:nvGraphicFramePr>
        <p:xfrm>
          <a:off x="0" y="5461000"/>
          <a:ext cx="9144000" cy="1905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DE9C8"/>
                        </a:gs>
                        <a:gs pos="100000">
                          <a:srgbClr val="F2A900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BF5700"/>
                        </a:gs>
                        <a:gs pos="100000">
                          <a:srgbClr val="BF57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5F86"/>
                        </a:gs>
                        <a:gs pos="100000">
                          <a:srgbClr val="BED7E1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9144000" cy="571500"/>
          </a:xfrm>
          <a:prstGeom prst="rect">
            <a:avLst/>
          </a:prstGeom>
          <a:solidFill>
            <a:srgbClr val="BF57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Wave Problem –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Zakharov’s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Remark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4" y="571508"/>
            <a:ext cx="8222126" cy="454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5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240991"/>
              </p:ext>
            </p:extLst>
          </p:nvPr>
        </p:nvGraphicFramePr>
        <p:xfrm>
          <a:off x="0" y="5461000"/>
          <a:ext cx="9144000" cy="1905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DE9C8"/>
                        </a:gs>
                        <a:gs pos="100000">
                          <a:srgbClr val="F2A900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BF5700"/>
                        </a:gs>
                        <a:gs pos="100000">
                          <a:srgbClr val="BF57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MU Bright" pitchFamily="50" charset="0"/>
                        <a:cs typeface="CMU Bright" pitchFamily="50" charset="0"/>
                      </a:endParaRP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5F86"/>
                        </a:gs>
                        <a:gs pos="100000">
                          <a:srgbClr val="BED7E1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9144000" cy="571500"/>
          </a:xfrm>
          <a:prstGeom prst="rect">
            <a:avLst/>
          </a:prstGeom>
          <a:solidFill>
            <a:srgbClr val="BF57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Wave Problem – Surface evolution equations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6" y="571512"/>
            <a:ext cx="8222127" cy="454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4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52.817"/>
  <p:tag name="ORIGINALWIDTH" val="720.6893"/>
  <p:tag name="LATEXADDIN" val="\documentclass[letter,10pt]{article}&#10;\usepackage{amsmath}&#10;\usepackage{amssymb}&#10;\pagestyle{empty}&#10;\usepackage{cmbright}&#10;\usepackage{xcolor}&#10;\usepackage[bb=boondox,cal=dutchcal,scr=boondoxo]{mathalfa}&#10;\definecolor{utorange}{RGB}{191,87,0}&#10;\definecolor{utblue}{RGB}{0,95,134}&#10;\usepackage[paperwidth=5in,paperheight=4in]{geometry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\begin{minipage}[t]{1.0\columnwidth}%&#10;{\color{white}.} \hfill{\color{white}.}&#10;&#10;\begin{center}&#10;\textcolor{utorange}&#10;{\Large \bf Application of Hybridized DG in \\&#10;Water Wave Equations\\}&#10;&#10;\vspace{3em}&#10;&#10;\textcolor{black}&#10;Ali Samii\\&#10;Department of ASE/EM - UT Austin&#10;&#10;\vspace{4em}&#10;&#10;\small&#10;{CHG Meeting - Spring 2016}&#10;&#10;\end{center}&#10;&#10;\end{minipage}\end{document}"/>
  <p:tag name="IGUANATEXSIZE" val="18"/>
  <p:tag name="IGUANATEXCURSOR" val="738"/>
  <p:tag name="TRANSPARENCY" val="True"/>
  <p:tag name="FILENAME" val=""/>
  <p:tag name="INPUTTYPE" val="0"/>
  <p:tag name="LATEXENGINEID" val="0"/>
  <p:tag name="TEMPFOLDER" val="c:\temp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"/>
  <p:tag name="ORIGINALWIDTH" val="567"/>
  <p:tag name="LATEXADDIN" val="\documentclass[letter,10pt]{article}&#10;\usepackage{amsmath}&#10;\usepackage{amssymb}&#10;\pagestyle{empty}&#10;\usepackage{cmbright}&#10;\usepackage{xcolor}&#10;\usepackage[bb=boondox,cal=esstix,scr=boondoxo]{mathalfa}&#10;\definecolor{utorange}{RGB}{191,87,0}&#10;\definecolor{utblue}{RGB}{0,95,134}&#10;\usepackage[paperwidth=5in,paperheight=4in]{geometry}&#10;\usepackage{enumitem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&#10;\[&#10;\Omega_t \subset \mathbb R^{d+1}&#10;\]&#10;&#10;\end{document}"/>
  <p:tag name="IGUANATEXSIZE" val="20"/>
  <p:tag name="IGUANATEXCURSOR" val="635"/>
  <p:tag name="TRANSPARENCY" val="True"/>
  <p:tag name="FILENAME" val=""/>
  <p:tag name="INPUTTYPE" val="0"/>
  <p:tag name="LATEXENGINEID" val="0"/>
  <p:tag name="TEMPFOLDER" val="c:\temp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.75"/>
  <p:tag name="ORIGINALWIDTH" val="125.25"/>
  <p:tag name="LATEXADDIN" val="\documentclass[letter,10pt]{article}&#10;\usepackage{amsmath}&#10;\usepackage{amssymb}&#10;\pagestyle{empty}&#10;\usepackage{cmbright}&#10;\usepackage{xcolor}&#10;\usepackage[bb=boondox,cal=esstix,scr=boondoxo]{mathalfa}&#10;\definecolor{utorange}{RGB}{191,87,0}&#10;\definecolor{utblue}{RGB}{0,95,134}&#10;\usepackage[paperwidth=5in,paperheight=4in]{geometry}&#10;\usepackage{enumitem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&#10;\[&#10;\Gamma_T&#10;\]&#10;&#10;\end{document}"/>
  <p:tag name="IGUANATEXSIZE" val="20"/>
  <p:tag name="IGUANATEXCURSOR" val="612"/>
  <p:tag name="TRANSPARENCY" val="True"/>
  <p:tag name="FILENAME" val=""/>
  <p:tag name="INPUTTYPE" val="0"/>
  <p:tag name="LATEXENGINEID" val="0"/>
  <p:tag name="TEMPFOLDER" val="c:\temp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.75"/>
  <p:tag name="ORIGINALWIDTH" val="124.5"/>
  <p:tag name="LATEXADDIN" val="\documentclass[letter,10pt]{article}&#10;\usepackage{amsmath}&#10;\usepackage{amssymb}&#10;\pagestyle{empty}&#10;\usepackage{cmbright}&#10;\usepackage{xcolor}&#10;\usepackage[bb=boondox,cal=esstix,scr=boondoxo]{mathalfa}&#10;\definecolor{utorange}{RGB}{191,87,0}&#10;\definecolor{utblue}{RGB}{0,95,134}&#10;\usepackage[paperwidth=5in,paperheight=4in]{geometry}&#10;\usepackage{enumitem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&#10;\[&#10;\Gamma_B&#10;\]&#10;&#10;\end{document}"/>
  <p:tag name="IGUANATEXSIZE" val="20"/>
  <p:tag name="IGUANATEXCURSOR" val="612"/>
  <p:tag name="TRANSPARENCY" val="True"/>
  <p:tag name="FILENAME" val=""/>
  <p:tag name="INPUTTYPE" val="0"/>
  <p:tag name="LATEXENGINEID" val="0"/>
  <p:tag name="TEMPFOLDER" val="c:\temp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"/>
  <p:tag name="ORIGINALWIDTH" val="364.5"/>
  <p:tag name="LATEXADDIN" val="\documentclass[letter,10pt]{article}&#10;\usepackage{amsmath}&#10;\usepackage{amssymb}&#10;\pagestyle{empty}&#10;\usepackage{cmbright}&#10;\usepackage{xcolor}&#10;\usepackage[bb=boondox,cal=esstix,scr=boondoxo]{mathalfa}&#10;\definecolor{utorange}{RGB}{191,87,0}&#10;\definecolor{utblue}{RGB}{0,95,134}&#10;\usepackage[paperwidth=5in,paperheight=4in]{geometry}&#10;\usepackage{enumitem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&#10;\[&#10;\zeta(t,X)&#10;\]&#10;&#10;\end{document}"/>
  <p:tag name="IGUANATEXSIZE" val="20"/>
  <p:tag name="IGUANATEXCURSOR" val="613"/>
  <p:tag name="TRANSPARENCY" val="True"/>
  <p:tag name="FILENAME" val=""/>
  <p:tag name="INPUTTYPE" val="0"/>
  <p:tag name="LATEXENGINEID" val="0"/>
  <p:tag name="TEMPFOLDER" val="c:\temp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"/>
  <p:tag name="ORIGINALWIDTH" val="400.5"/>
  <p:tag name="LATEXADDIN" val="\documentclass[letter,10pt]{article}&#10;\usepackage{amsmath}&#10;\usepackage{amssymb}&#10;\pagestyle{empty}&#10;\usepackage{cmbright}&#10;\usepackage{xcolor}&#10;\usepackage[bb=boondox,cal=esstix,scr=boondoxo]{mathalfa}&#10;\definecolor{utorange}{RGB}{191,87,0}&#10;\definecolor{utblue}{RGB}{0,95,134}&#10;\usepackage[paperwidth=5in,paperheight=4in]{geometry}&#10;\usepackage{enumitem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&#10;\[&#10;X \in \mathbb R^d&#10;\]&#10;&#10;\end{document}"/>
  <p:tag name="IGUANATEXSIZE" val="20"/>
  <p:tag name="IGUANATEXCURSOR" val="621"/>
  <p:tag name="TRANSPARENCY" val="True"/>
  <p:tag name="FILENAME" val=""/>
  <p:tag name="INPUTTYPE" val="0"/>
  <p:tag name="LATEXENGINEID" val="0"/>
  <p:tag name="TEMPFOLDER" val="c:\temp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.25"/>
  <p:tag name="ORIGINALWIDTH" val="62.25"/>
  <p:tag name="LATEXADDIN" val="\documentclass[letter,10pt]{article}&#10;\usepackage{amsmath}&#10;\usepackage{amssymb}&#10;\pagestyle{empty}&#10;\usepackage{cmbright}&#10;\usepackage{xcolor}&#10;\usepackage[bb=boondox,cal=esstix,scr=boondoxo]{mathalfa}&#10;\definecolor{utorange}{RGB}{191,87,0}&#10;\definecolor{utblue}{RGB}{0,95,134}&#10;\usepackage[paperwidth=5in,paperheight=4in]{geometry}&#10;\usepackage{enumitem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&#10;\[&#10;z&#10;\]&#10;&#10;\end{document}"/>
  <p:tag name="IGUANATEXSIZE" val="20"/>
  <p:tag name="IGUANATEXCURSOR" val="605"/>
  <p:tag name="TRANSPARENCY" val="True"/>
  <p:tag name="FILENAME" val=""/>
  <p:tag name="INPUTTYPE" val="0"/>
  <p:tag name="LATEXENGINEID" val="0"/>
  <p:tag name="TEMPFOLDER" val="c:\temp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"/>
  <p:tag name="ORIGINALWIDTH" val="761.25"/>
  <p:tag name="LATEXADDIN" val="\documentclass[letter,10pt]{article}&#10;\usepackage{amsmath}&#10;\usepackage{amssymb}&#10;\pagestyle{empty}&#10;\usepackage{cmbright}&#10;\usepackage{xcolor}&#10;\usepackage[bb=boondox,cal=esstix,scr=boondoxo]{mathalfa}&#10;\definecolor{utorange}{RGB}{191,87,0}&#10;\definecolor{utblue}{RGB}{0,95,134}&#10;\usepackage[paperwidth=5in,paperheight=4in]{geometry}&#10;\usepackage{enumitem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&#10;\[&#10;-H_0+ b(t,X)&#10;\]&#10;&#10;\end{document}"/>
  <p:tag name="IGUANATEXSIZE" val="20"/>
  <p:tag name="IGUANATEXCURSOR" val="610"/>
  <p:tag name="TRANSPARENCY" val="True"/>
  <p:tag name="FILENAME" val=""/>
  <p:tag name="INPUTTYPE" val="0"/>
  <p:tag name="LATEXENGINEID" val="0"/>
  <p:tag name="TEMPFOLDER" val="c:\temp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7.25"/>
  <p:tag name="ORIGINALWIDTH" val="125.25"/>
  <p:tag name="LATEXADDIN" val="\documentclass[letter,10pt]{article}&#10;\usepackage{amsmath}&#10;\usepackage{amssymb}&#10;\pagestyle{empty}&#10;\usepackage{cmbright}&#10;\usepackage{xcolor}&#10;\usepackage[bb=boondox,cal=esstix,scr=boondoxo]{mathalfa}&#10;\definecolor{utorange}{RGB}{191,87,0}&#10;\definecolor{utblue}{RGB}{0,95,134}&#10;\usepackage[paperwidth=5in,paperheight=4in]{geometry}&#10;\usepackage{enumitem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&#10;\[&#10;H_0&#10;\]&#10;&#10;\end{document}"/>
  <p:tag name="IGUANATEXSIZE" val="20"/>
  <p:tag name="IGUANATEXCURSOR" val="607"/>
  <p:tag name="TRANSPARENCY" val="True"/>
  <p:tag name="FILENAME" val=""/>
  <p:tag name="INPUTTYPE" val="0"/>
  <p:tag name="LATEXENGINEID" val="0"/>
  <p:tag name="TEMPFOLDER" val="c:\temp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6.5"/>
  <p:tag name="ORIGINALWIDTH" val="1875.75"/>
  <p:tag name="LATEXADDIN" val="\documentclass[letter,10pt]{article}&#10;\usepackage{amsmath}&#10;\usepackage{amssymb}&#10;\pagestyle{empty}&#10;\usepackage{cmbright}&#10;\usepackage{xcolor}&#10;\usepackage[bb=boondox,cal=esstix,scr=boondoxo]{mathalfa}&#10;\definecolor{utorange}{RGB}{191,87,0}&#10;\definecolor{utblue}{RGB}{0,95,134}&#10;\usepackage[paperwidth=5in,paperheight=4in]{geometry}&#10;\usepackage{enumitem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&#10;Velocity at $(X,z) \in \Omega_t$ : $\mathbf U(t,X,z)$&#10;\\&#10;$\mathbf U = (V,w)$&#10;\\&#10;Pressure at $(X,z)$: $P(t,X,z)$&#10;\\&#10;$\rho$, $-g \mathbf e_z$, ... are trivial .&#10;&#10;\end{document}"/>
  <p:tag name="IGUANATEXSIZE" val="20"/>
  <p:tag name="IGUANATEXCURSOR" val="752"/>
  <p:tag name="TRANSPARENCY" val="True"/>
  <p:tag name="FILENAME" val=""/>
  <p:tag name="INPUTTYPE" val="0"/>
  <p:tag name="LATEXENGINEID" val="0"/>
  <p:tag name="TEMPFOLDER" val="c:\temp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0.33165"/>
  <p:tag name="ORIGINALWIDTH" val="720.0347"/>
  <p:tag name="LATEXADDIN" val="\documentclass[letter,10pt]{article}&#10;\usepackage{amsmath}&#10;\usepackage{amssymb}&#10;\pagestyle{empty}&#10;\usepackage{cmbright}&#10;\usepackage{xcolor}&#10;\usepackage[bb=boondox,cal=dutchcal,scr=boondoxo]{mathalfa}&#10;\definecolor{utorange}{RGB}{191,87,0}&#10;\definecolor{utblue}{RGB}{0,95,134}&#10;\usepackage[paperwidth=5in,paperheight=4in]{geometry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\begin{minipage}[t]{1.0\columnwidth}%&#10;{\color{white}.} \hfill{\color{white}.}&#10;&#10;The water wave problem describes the motion of&#10;a fluid occupying a domain at time $t$ (denoted by&#10;$\Omega_t$), delimited&#10;from bottom by a fixed boundary ($\Gamma_B$),&#10;and a free surface on the top ($\Gamma_T$).&#10;&#10;\end{minipage}\end{document}"/>
  <p:tag name="IGUANATEXSIZE" val="16"/>
  <p:tag name="IGUANATEXCURSOR" val="769"/>
  <p:tag name="TRANSPARENCY" val="True"/>
  <p:tag name="FILENAME" val=""/>
  <p:tag name="INPUTTYPE" val="0"/>
  <p:tag name="LATEXENGINEID" val="0"/>
  <p:tag name="TEMPFOLDER" val="c:\temp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0.33165"/>
  <p:tag name="ORIGINALWIDTH" val="720.0347"/>
  <p:tag name="LATEXADDIN" val="\documentclass[letter,10pt]{article}&#10;\usepackage{amsmath}&#10;\usepackage{amssymb}&#10;\pagestyle{empty}&#10;\usepackage{cmbright}&#10;\usepackage{xcolor}&#10;\usepackage[bb=boondox,cal=dutchcal,scr=boondoxo]{mathalfa}&#10;\definecolor{utorange}{RGB}{191,87,0}&#10;\definecolor{utblue}{RGB}{0,95,134}&#10;\usepackage[paperwidth=5in,paperheight=4in]{geometry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\begin{minipage}[t]{1.0\columnwidth}%&#10;{\color{white}.} \hfill{\color{white}.}&#10;&#10;The water wave problem describes the motion of&#10;a fluid occupying a domain at time $t$ (denoted by &#10;$\Omega_t$), delimited&#10;from bottom by a fixed boundary ($\Gamma_B$),&#10;and a free surface on the top ($\Gamma_T$).&#10;&#10;\end{minipage}\end{document}"/>
  <p:tag name="IGUANATEXSIZE" val="16"/>
  <p:tag name="IGUANATEXCURSOR" val="771"/>
  <p:tag name="TRANSPARENCY" val="True"/>
  <p:tag name="FILENAME" val=""/>
  <p:tag name="INPUTTYPE" val="0"/>
  <p:tag name="LATEXENGINEID" val="0"/>
  <p:tag name="TEMPFOLDER" val="c:\temp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.25"/>
  <p:tag name="ORIGINALWIDTH" val="129"/>
  <p:tag name="LATEXADDIN" val="\documentclass[letter,10pt]{article}&#10;\usepackage{amsmath}&#10;\usepackage{amssymb}&#10;\pagestyle{empty}&#10;\usepackage{cmbright}&#10;\usepackage{xcolor}&#10;\usepackage[bb=boondox,cal=esstix,scr=boondoxo]{mathalfa}&#10;\definecolor{utorange}{RGB}{191,87,0}&#10;\definecolor{utblue}{RGB}{0,95,134}&#10;\usepackage[paperwidth=5in,paperheight=4in]{geometry}&#10;\usepackage{enumitem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&#10;\[&#10;\Omega_t&#10;\]&#10;&#10;\end{document}"/>
  <p:tag name="IGUANATEXSIZE" val="20"/>
  <p:tag name="IGUANATEXCURSOR" val="612"/>
  <p:tag name="TRANSPARENCY" val="True"/>
  <p:tag name="FILENAME" val=""/>
  <p:tag name="INPUTTYPE" val="0"/>
  <p:tag name="LATEXENGINEID" val="0"/>
  <p:tag name="TEMPFOLDER" val="c:\temp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.75"/>
  <p:tag name="ORIGINALWIDTH" val="125.25"/>
  <p:tag name="LATEXADDIN" val="\documentclass[letter,10pt]{article}&#10;\usepackage{amsmath}&#10;\usepackage{amssymb}&#10;\pagestyle{empty}&#10;\usepackage{cmbright}&#10;\usepackage{xcolor}&#10;\usepackage[bb=boondox,cal=esstix,scr=boondoxo]{mathalfa}&#10;\definecolor{utorange}{RGB}{191,87,0}&#10;\definecolor{utblue}{RGB}{0,95,134}&#10;\usepackage[paperwidth=5in,paperheight=4in]{geometry}&#10;\usepackage{enumitem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&#10;\[&#10;\Gamma_T&#10;\]&#10;&#10;\end{document}"/>
  <p:tag name="IGUANATEXSIZE" val="20"/>
  <p:tag name="IGUANATEXCURSOR" val="612"/>
  <p:tag name="TRANSPARENCY" val="True"/>
  <p:tag name="FILENAME" val=""/>
  <p:tag name="INPUTTYPE" val="0"/>
  <p:tag name="LATEXENGINEID" val="0"/>
  <p:tag name="TEMPFOLDER" val="c:\temp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.75"/>
  <p:tag name="ORIGINALWIDTH" val="124.5"/>
  <p:tag name="LATEXADDIN" val="\documentclass[letter,10pt]{article}&#10;\usepackage{amsmath}&#10;\usepackage{amssymb}&#10;\pagestyle{empty}&#10;\usepackage{cmbright}&#10;\usepackage{xcolor}&#10;\usepackage[bb=boondox,cal=esstix,scr=boondoxo]{mathalfa}&#10;\definecolor{utorange}{RGB}{191,87,0}&#10;\definecolor{utblue}{RGB}{0,95,134}&#10;\usepackage[paperwidth=5in,paperheight=4in]{geometry}&#10;\usepackage{enumitem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&#10;\[&#10;\Gamma_B&#10;\]&#10;&#10;\end{document}"/>
  <p:tag name="IGUANATEXSIZE" val="20"/>
  <p:tag name="IGUANATEXCURSOR" val="612"/>
  <p:tag name="TRANSPARENCY" val="True"/>
  <p:tag name="FILENAME" val=""/>
  <p:tag name="INPUTTYPE" val="0"/>
  <p:tag name="LATEXENGINEID" val="0"/>
  <p:tag name="TEMPFOLDER" val="c:\temp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2.4102"/>
  <p:tag name="ORIGINALWIDTH" val="719.3802"/>
  <p:tag name="LATEXADDIN" val="\documentclass[letter,10pt]{article}&#10;\usepackage{amsmath}&#10;\usepackage{amssymb}&#10;\pagestyle{empty}&#10;\usepackage{cmbright}&#10;\usepackage{xcolor}&#10;\usepackage[bb=boondox,cal=dutchcal,scr=boondoxo]{mathalfa}&#10;\definecolor{utorange}{RGB}{191,87,0}&#10;\definecolor{utblue}{RGB}{0,95,134}&#10;\usepackage[paperwidth=5in,paperheight=4in]{geometry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&#10;{\color{white}.} \hfill{\color{white}.}\\&#10;\begin{minipage}[t]{0.6\columnwidth}%&#10;&#10;\textcolor{utblue}&#10;{The fluid is:&#10;\begin{itemize}&#10;\item Homogeneous&#10;\item Inviscid (for now)&#10;\item Incompressible&#10;\item Irrotational&#10;\end{itemize}}&#10;&#10;\end{minipage}\end{document}"/>
  <p:tag name="IGUANATEXSIZE" val="8"/>
  <p:tag name="IGUANATEXCURSOR" val="682"/>
  <p:tag name="TRANSPARENCY" val="True"/>
  <p:tag name="FILENAME" val=""/>
  <p:tag name="INPUTTYPE" val="0"/>
  <p:tag name="LATEXENGINEID" val="0"/>
  <p:tag name="TEMPFOLDER" val="c:\temp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3.3921"/>
  <p:tag name="ORIGINALWIDTH" val="720.6893"/>
  <p:tag name="LATEXADDIN" val="\documentclass[letter,10pt]{article}&#10;\usepackage{amsmath}&#10;\usepackage{amssymb}&#10;\pagestyle{empty}&#10;\usepackage{cmbright}&#10;\usepackage{xcolor}&#10;\usepackage[bb=boondox,cal=dutchcal,scr=boondoxo]{mathalfa}&#10;\definecolor{utorange}{RGB}{191,87,0}&#10;\definecolor{utblue}{RGB}{0,95,134}&#10;\usepackage[paperwidth=5in,paperheight=4in]{geometry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&#10;{\color{white}.} \hfill{\color{white}.}\\&#10;\begin{minipage}[t]{0.6\columnwidth}%&#10;&#10;\textcolor{utblue}&#10;{\begin{itemize}&#10;\item $\Gamma_T$ is a graph&#10;\item Fluid particles do not cross&#10;\item No surface tension&#10;\item At rest at $\infty$&#10;\end{itemize}}&#10;&#10;\end{minipage}\end{document}"/>
  <p:tag name="IGUANATEXSIZE" val="8"/>
  <p:tag name="IGUANATEXCURSOR" val="733"/>
  <p:tag name="TRANSPARENCY" val="True"/>
  <p:tag name="FILENAME" val=""/>
  <p:tag name="INPUTTYPE" val="0"/>
  <p:tag name="LATEXENGINEID" val="0"/>
  <p:tag name="TEMPFOLDER" val="c:\temp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0.8446"/>
  <p:tag name="ORIGINALWIDTH" val="720.6893"/>
  <p:tag name="LATEXADDIN" val="\documentclass[letter,10pt]{article}&#10;\usepackage{amsmath}&#10;\usepackage{amssymb}&#10;\pagestyle{empty}&#10;\usepackage{cmbright}&#10;\usepackage{xcolor}&#10;\usepackage[bb=boondox,cal=dutchcal,scr=boondoxo]{mathalfa}&#10;\definecolor{utorange}{RGB}{191,87,0}&#10;\definecolor{utblue}{RGB}{0,95,134}&#10;\usepackage[paperwidth=5in,paperheight=4in]{geometry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&#10;{\color{white}.} \hfill{\color{white}.}\\&#10;\begin{minipage}[t]{0.6\columnwidth}%&#10;&#10;\textcolor{utblue}&#10;{\begin{itemize}&#10;\item $\Gamma_B$ is a graph&#10;\item Fluid particles do not cross&#10;\item Water depth has a positive min.&#10;\end{itemize}}&#10;&#10;\end{minipage}\end{document}"/>
  <p:tag name="IGUANATEXSIZE" val="8"/>
  <p:tag name="IGUANATEXCURSOR" val="798"/>
  <p:tag name="TRANSPARENCY" val="True"/>
  <p:tag name="FILENAME" val=""/>
  <p:tag name="INPUTTYPE" val="0"/>
  <p:tag name="LATEXENGINEID" val="0"/>
  <p:tag name="TEMPFOLDER" val="c:\temp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0.33165"/>
  <p:tag name="ORIGINALWIDTH" val="720.0347"/>
  <p:tag name="LATEXADDIN" val="\documentclass[letter,10pt]{article}&#10;\usepackage{amsmath}&#10;\usepackage{amssymb}&#10;\pagestyle{empty}&#10;\usepackage{cmbright}&#10;\usepackage{xcolor}&#10;\usepackage[bb=boondox,cal=dutchcal,scr=boondoxo]{mathalfa}&#10;\definecolor{utorange}{RGB}{191,87,0}&#10;\definecolor{utblue}{RGB}{0,95,134}&#10;\usepackage[paperwidth=5in,paperheight=4in]{geometry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\begin{minipage}[t]{1.0\columnwidth}%&#10;{\color{white}.} \hfill{\color{white}.}&#10;&#10;The water wave problem describes the motion of&#10;a fluid occupying a domain at time $t$ (denoted by&#10;$\Omega_t$), delimited&#10;from bottom by a fixed boundary ($\Gamma_B$),&#10;and a free surface on the top ($\Gamma_T$).&#10;&#10;\end{minipage}\end{document}"/>
  <p:tag name="IGUANATEXSIZE" val="16"/>
  <p:tag name="IGUANATEXCURSOR" val="769"/>
  <p:tag name="TRANSPARENCY" val="True"/>
  <p:tag name="FILENAME" val=""/>
  <p:tag name="INPUTTYPE" val="0"/>
  <p:tag name="LATEXENGINEID" val="0"/>
  <p:tag name="TEMPFOLDER" val="c:\temp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.25"/>
  <p:tag name="ORIGINALWIDTH" val="129"/>
  <p:tag name="LATEXADDIN" val="\documentclass[letter,10pt]{article}&#10;\usepackage{amsmath}&#10;\usepackage{amssymb}&#10;\pagestyle{empty}&#10;\usepackage{cmbright}&#10;\usepackage{xcolor}&#10;\usepackage[bb=boondox,cal=esstix,scr=boondoxo]{mathalfa}&#10;\definecolor{utorange}{RGB}{191,87,0}&#10;\definecolor{utblue}{RGB}{0,95,134}&#10;\usepackage[paperwidth=5in,paperheight=4in]{geometry}&#10;\usepackage{enumitem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&#10;\[&#10;\Omega_t&#10;\]&#10;&#10;\end{document}"/>
  <p:tag name="IGUANATEXSIZE" val="20"/>
  <p:tag name="IGUANATEXCURSOR" val="612"/>
  <p:tag name="TRANSPARENCY" val="True"/>
  <p:tag name="FILENAME" val=""/>
  <p:tag name="INPUTTYPE" val="0"/>
  <p:tag name="LATEXENGINEID" val="0"/>
  <p:tag name="TEMPFOLDER" val="c:\temp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.75"/>
  <p:tag name="ORIGINALWIDTH" val="125.25"/>
  <p:tag name="LATEXADDIN" val="\documentclass[letter,10pt]{article}&#10;\usepackage{amsmath}&#10;\usepackage{amssymb}&#10;\pagestyle{empty}&#10;\usepackage{cmbright}&#10;\usepackage{xcolor}&#10;\usepackage[bb=boondox,cal=esstix,scr=boondoxo]{mathalfa}&#10;\definecolor{utorange}{RGB}{191,87,0}&#10;\definecolor{utblue}{RGB}{0,95,134}&#10;\usepackage[paperwidth=5in,paperheight=4in]{geometry}&#10;\usepackage{enumitem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&#10;\[&#10;\Gamma_T&#10;\]&#10;&#10;\end{document}"/>
  <p:tag name="IGUANATEXSIZE" val="20"/>
  <p:tag name="IGUANATEXCURSOR" val="612"/>
  <p:tag name="TRANSPARENCY" val="True"/>
  <p:tag name="FILENAME" val=""/>
  <p:tag name="INPUTTYPE" val="0"/>
  <p:tag name="LATEXENGINEID" val="0"/>
  <p:tag name="TEMPFOLDER" val="c:\temp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.75"/>
  <p:tag name="ORIGINALWIDTH" val="124.5"/>
  <p:tag name="LATEXADDIN" val="\documentclass[letter,10pt]{article}&#10;\usepackage{amsmath}&#10;\usepackage{amssymb}&#10;\pagestyle{empty}&#10;\usepackage{cmbright}&#10;\usepackage{xcolor}&#10;\usepackage[bb=boondox,cal=esstix,scr=boondoxo]{mathalfa}&#10;\definecolor{utorange}{RGB}{191,87,0}&#10;\definecolor{utblue}{RGB}{0,95,134}&#10;\usepackage[paperwidth=5in,paperheight=4in]{geometry}&#10;\usepackage{enumitem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&#10;\[&#10;\Gamma_B&#10;\]&#10;&#10;\end{document}"/>
  <p:tag name="IGUANATEXSIZE" val="20"/>
  <p:tag name="IGUANATEXCURSOR" val="612"/>
  <p:tag name="TRANSPARENCY" val="True"/>
  <p:tag name="FILENAME" val=""/>
  <p:tag name="INPUTTYPE" val="0"/>
  <p:tag name="LATEXENGINEID" val="0"/>
  <p:tag name="TEMPFOLDER" val="c:\temp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.25"/>
  <p:tag name="ORIGINALWIDTH" val="129"/>
  <p:tag name="LATEXADDIN" val="\documentclass[letter,10pt]{article}&#10;\usepackage{amsmath}&#10;\usepackage{amssymb}&#10;\pagestyle{empty}&#10;\usepackage{cmbright}&#10;\usepackage{xcolor}&#10;\usepackage[bb=boondox,cal=esstix,scr=boondoxo]{mathalfa}&#10;\definecolor{utorange}{RGB}{191,87,0}&#10;\definecolor{utblue}{RGB}{0,95,134}&#10;\usepackage[paperwidth=5in,paperheight=4in]{geometry}&#10;\usepackage{enumitem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&#10;\[&#10;\Omega_t&#10;\]&#10;&#10;\end{document}"/>
  <p:tag name="IGUANATEXSIZE" val="20"/>
  <p:tag name="IGUANATEXCURSOR" val="612"/>
  <p:tag name="TRANSPARENCY" val="True"/>
  <p:tag name="FILENAME" val=""/>
  <p:tag name="INPUTTYPE" val="0"/>
  <p:tag name="LATEXENGINEID" val="0"/>
  <p:tag name="TEMPFOLDER" val="c:\temp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7.2444"/>
  <p:tag name="ORIGINALWIDTH" val="719.3802"/>
  <p:tag name="LATEXADDIN" val="\documentclass[letter,10pt]{article}&#10;\usepackage{amsmath}&#10;\usepackage{amssymb}&#10;\pagestyle{empty}&#10;\usepackage{cmbright}&#10;\usepackage{xcolor}&#10;\usepackage[bb=boondox,cal=dutchcal,scr=boondoxo]{mathalfa}&#10;\definecolor{utorange}{RGB}{191,87,0}&#10;\definecolor{utblue}{RGB}{0,95,134}&#10;\usepackage[paperwidth=5in,paperheight=4in]{geometry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&#10;{\color{white}.} \hfill{\color{white}.}\\&#10;\begin{minipage}[t]{0.6\columnwidth}%&#10;&#10;\textcolor{utblue}&#10;{The fluid is:&#10;\begin{itemize}&#10;\item $\partial_t \mathbf U + (\mathbf U\cdot&#10;  \nabla) \mathbf U = -\frac {1}{\rho} \nabla P &#10;   - g \mathbf e_z$&#10;\item $\text{div } \mathbf U = 0$&#10;\item $\text{curl } \mathbf U = 0$&#10;\end{itemize}}&#10;&#10;\end{minipage}\end{document}"/>
  <p:tag name="IGUANATEXSIZE" val="8"/>
  <p:tag name="IGUANATEXCURSOR" val="826"/>
  <p:tag name="TRANSPARENCY" val="True"/>
  <p:tag name="FILENAME" val=""/>
  <p:tag name="INPUTTYPE" val="0"/>
  <p:tag name="LATEXENGINEID" val="0"/>
  <p:tag name="TEMPFOLDER" val="c:\temp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0.5173"/>
  <p:tag name="ORIGINALWIDTH" val="720.6893"/>
  <p:tag name="LATEXADDIN" val="\documentclass[letter,10pt]{article}&#10;\usepackage{amsmath}&#10;\usepackage{amssymb}&#10;\pagestyle{empty}&#10;\usepackage{cmbright}&#10;\usepackage{xcolor}&#10;\usepackage[bb=boondox,cal=dutchcal,scr=boondoxo]{mathalfa}&#10;\definecolor{utorange}{RGB}{191,87,0}&#10;\definecolor{utblue}{RGB}{0,95,134}&#10;\usepackage[paperwidth=5in,paperheight=4in]{geometry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&#10;{\color{white}.} \hfill{\color{white}.}\\&#10;\begin{minipage}[t]{0.6\columnwidth}%&#10;&#10;\textcolor{utblue}&#10;{\begin{itemize}&#10;\item Existence of $\zeta(X,t)$&#10;\item $\partial_t \zeta - \sqrt{1+|\nabla \zeta|^2} \mathbf U \cdot \mathbf n = 0$&#10;\item $P = P_{\text{atm}}$&#10;\end{itemize}}&#10;&#10;\end{minipage}\end{document}"/>
  <p:tag name="IGUANATEXSIZE" val="8"/>
  <p:tag name="IGUANATEXCURSOR" val="727"/>
  <p:tag name="TRANSPARENCY" val="True"/>
  <p:tag name="FILENAME" val=""/>
  <p:tag name="INPUTTYPE" val="0"/>
  <p:tag name="LATEXENGINEID" val="0"/>
  <p:tag name="TEMPFOLDER" val="c:\temp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.0786"/>
  <p:tag name="ORIGINALWIDTH" val="720.6893"/>
  <p:tag name="LATEXADDIN" val="\documentclass[letter,10pt]{article}&#10;\usepackage{amsmath}&#10;\usepackage{amssymb}&#10;\pagestyle{empty}&#10;\usepackage{cmbright}&#10;\usepackage{xcolor}&#10;\usepackage[bb=boondox,cal=dutchcal,scr=boondoxo]{mathalfa}&#10;\definecolor{utorange}{RGB}{191,87,0}&#10;\definecolor{utblue}{RGB}{0,95,134}&#10;\usepackage[paperwidth=5in,paperheight=4in]{geometry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&#10;{\color{white}.} \hfill{\color{white}.}\\&#10;\begin{minipage}[t]{0.6\columnwidth}%&#10;&#10;\textcolor{utblue}&#10;{\begin{itemize}&#10;\item Existence of $b(X,t)$&#10;\item $\mathbf U \cdot \mathbf n = 0$&#10;\end{itemize}}&#10;&#10;\end{minipage}\end{document}"/>
  <p:tag name="IGUANATEXSIZE" val="8"/>
  <p:tag name="IGUANATEXCURSOR" val="764"/>
  <p:tag name="TRANSPARENCY" val="True"/>
  <p:tag name="FILENAME" val=""/>
  <p:tag name="INPUTTYPE" val="0"/>
  <p:tag name="LATEXENGINEID" val="0"/>
  <p:tag name="TEMPFOLDER" val="c:\temp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0.33165"/>
  <p:tag name="ORIGINALWIDTH" val="720.0347"/>
  <p:tag name="LATEXADDIN" val="\documentclass[letter,10pt]{article}&#10;\usepackage{amsmath}&#10;\usepackage{amssymb}&#10;\pagestyle{empty}&#10;\usepackage{cmbright}&#10;\usepackage{xcolor}&#10;\usepackage[bb=boondox,cal=dutchcal,scr=boondoxo]{mathalfa}&#10;\definecolor{utorange}{RGB}{191,87,0}&#10;\definecolor{utblue}{RGB}{0,95,134}&#10;\usepackage[paperwidth=5in,paperheight=4in]{geometry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\begin{minipage}[t]{1.0\columnwidth}%&#10;{\color{white}.} \hfill{\color{white}.}&#10;&#10;The water wave problem describes the motion of&#10;a fluid occupying a domain at time $t$ (denoted by&#10;$\Omega_t$), delimited&#10;from bottom by a fixed boundary ($\Gamma_B$),&#10;and a free surface on the top ($\Gamma_T$).&#10;&#10;\end{minipage}\end{document}"/>
  <p:tag name="IGUANATEXSIZE" val="16"/>
  <p:tag name="IGUANATEXCURSOR" val="769"/>
  <p:tag name="TRANSPARENCY" val="True"/>
  <p:tag name="FILENAME" val=""/>
  <p:tag name="INPUTTYPE" val="0"/>
  <p:tag name="LATEXENGINEID" val="0"/>
  <p:tag name="TEMPFOLDER" val="c:\temp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.25"/>
  <p:tag name="ORIGINALWIDTH" val="129"/>
  <p:tag name="LATEXADDIN" val="\documentclass[letter,10pt]{article}&#10;\usepackage{amsmath}&#10;\usepackage{amssymb}&#10;\pagestyle{empty}&#10;\usepackage{cmbright}&#10;\usepackage{xcolor}&#10;\usepackage[bb=boondox,cal=esstix,scr=boondoxo]{mathalfa}&#10;\definecolor{utorange}{RGB}{191,87,0}&#10;\definecolor{utblue}{RGB}{0,95,134}&#10;\usepackage[paperwidth=5in,paperheight=4in]{geometry}&#10;\usepackage{enumitem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&#10;\[&#10;\Omega_t&#10;\]&#10;&#10;\end{document}"/>
  <p:tag name="IGUANATEXSIZE" val="20"/>
  <p:tag name="IGUANATEXCURSOR" val="612"/>
  <p:tag name="TRANSPARENCY" val="True"/>
  <p:tag name="FILENAME" val=""/>
  <p:tag name="INPUTTYPE" val="0"/>
  <p:tag name="LATEXENGINEID" val="0"/>
  <p:tag name="TEMPFOLDER" val="c:\temp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.75"/>
  <p:tag name="ORIGINALWIDTH" val="125.25"/>
  <p:tag name="LATEXADDIN" val="\documentclass[letter,10pt]{article}&#10;\usepackage{amsmath}&#10;\usepackage{amssymb}&#10;\pagestyle{empty}&#10;\usepackage{cmbright}&#10;\usepackage{xcolor}&#10;\usepackage[bb=boondox,cal=esstix,scr=boondoxo]{mathalfa}&#10;\definecolor{utorange}{RGB}{191,87,0}&#10;\definecolor{utblue}{RGB}{0,95,134}&#10;\usepackage[paperwidth=5in,paperheight=4in]{geometry}&#10;\usepackage{enumitem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&#10;\[&#10;\Gamma_T&#10;\]&#10;&#10;\end{document}"/>
  <p:tag name="IGUANATEXSIZE" val="20"/>
  <p:tag name="IGUANATEXCURSOR" val="612"/>
  <p:tag name="TRANSPARENCY" val="True"/>
  <p:tag name="FILENAME" val=""/>
  <p:tag name="INPUTTYPE" val="0"/>
  <p:tag name="LATEXENGINEID" val="0"/>
  <p:tag name="TEMPFOLDER" val="c:\temp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.75"/>
  <p:tag name="ORIGINALWIDTH" val="124.5"/>
  <p:tag name="LATEXADDIN" val="\documentclass[letter,10pt]{article}&#10;\usepackage{amsmath}&#10;\usepackage{amssymb}&#10;\pagestyle{empty}&#10;\usepackage{cmbright}&#10;\usepackage{xcolor}&#10;\usepackage[bb=boondox,cal=esstix,scr=boondoxo]{mathalfa}&#10;\definecolor{utorange}{RGB}{191,87,0}&#10;\definecolor{utblue}{RGB}{0,95,134}&#10;\usepackage[paperwidth=5in,paperheight=4in]{geometry}&#10;\usepackage{enumitem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&#10;\[&#10;\Gamma_B&#10;\]&#10;&#10;\end{document}"/>
  <p:tag name="IGUANATEXSIZE" val="20"/>
  <p:tag name="IGUANATEXCURSOR" val="612"/>
  <p:tag name="TRANSPARENCY" val="True"/>
  <p:tag name="FILENAME" val=""/>
  <p:tag name="INPUTTYPE" val="0"/>
  <p:tag name="LATEXENGINEID" val="0"/>
  <p:tag name="TEMPFOLDER" val="c:\temp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7.2444"/>
  <p:tag name="ORIGINALWIDTH" val="719.3802"/>
  <p:tag name="LATEXADDIN" val="\documentclass[letter,10pt]{article}&#10;\usepackage{amsmath}&#10;\usepackage{amssymb}&#10;\pagestyle{empty}&#10;\usepackage{cmbright}&#10;\usepackage{xcolor}&#10;\usepackage[bb=boondox,cal=dutchcal,scr=boondoxo]{mathalfa}&#10;\definecolor{utorange}{RGB}{191,87,0}&#10;\definecolor{utblue}{RGB}{0,95,134}&#10;\usepackage[paperwidth=5in,paperheight=4in]{geometry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&#10;{\color{white}.} \hfill{\color{white}.}\\&#10;\begin{minipage}[t]{0.6\columnwidth}%&#10;&#10;\textcolor{utblue}&#10;{The fluid is:&#10;\begin{itemize}&#10;\item $\partial_t \mathbf U + (\mathbf U\cdot&#10;  \nabla) \mathbf U = -\frac {1}{\rho} \nabla P &#10;   - g \mathbf e_z$&#10;\item $\text{div } \mathbf U = 0$&#10;\item $\text{curl } \mathbf U = 0$&#10;\end{itemize}}&#10;&#10;\end{minipage}\end{document}"/>
  <p:tag name="IGUANATEXSIZE" val="8"/>
  <p:tag name="IGUANATEXCURSOR" val="826"/>
  <p:tag name="TRANSPARENCY" val="True"/>
  <p:tag name="FILENAME" val=""/>
  <p:tag name="INPUTTYPE" val="0"/>
  <p:tag name="LATEXENGINEID" val="0"/>
  <p:tag name="TEMPFOLDER" val="c:\temp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0.5173"/>
  <p:tag name="ORIGINALWIDTH" val="720.6893"/>
  <p:tag name="LATEXADDIN" val="\documentclass[letter,10pt]{article}&#10;\usepackage{amsmath}&#10;\usepackage{amssymb}&#10;\pagestyle{empty}&#10;\usepackage{cmbright}&#10;\usepackage{xcolor}&#10;\usepackage[bb=boondox,cal=dutchcal,scr=boondoxo]{mathalfa}&#10;\definecolor{utorange}{RGB}{191,87,0}&#10;\definecolor{utblue}{RGB}{0,95,134}&#10;\usepackage[paperwidth=5in,paperheight=4in]{geometry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&#10;{\color{white}.} \hfill{\color{white}.}\\&#10;\begin{minipage}[t]{0.6\columnwidth}%&#10;&#10;\textcolor{utblue}&#10;{\begin{itemize}&#10;\item Existence of $\zeta(X,t)$&#10;\item $\partial_t \zeta - \sqrt{1+|\nabla \zeta|^2} \mathbf U \cdot \mathbf n = 0$&#10;\item $P = P_{\text{atm}}$&#10;\end{itemize}}&#10;&#10;\end{minipage}\end{document}"/>
  <p:tag name="IGUANATEXSIZE" val="8"/>
  <p:tag name="IGUANATEXCURSOR" val="727"/>
  <p:tag name="TRANSPARENCY" val="True"/>
  <p:tag name="FILENAME" val=""/>
  <p:tag name="INPUTTYPE" val="0"/>
  <p:tag name="LATEXENGINEID" val="0"/>
  <p:tag name="TEMPFOLDER" val="c:\temp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.0786"/>
  <p:tag name="ORIGINALWIDTH" val="720.6893"/>
  <p:tag name="LATEXADDIN" val="\documentclass[letter,10pt]{article}&#10;\usepackage{amsmath}&#10;\usepackage{amssymb}&#10;\pagestyle{empty}&#10;\usepackage{cmbright}&#10;\usepackage{xcolor}&#10;\usepackage[bb=boondox,cal=dutchcal,scr=boondoxo]{mathalfa}&#10;\definecolor{utorange}{RGB}{191,87,0}&#10;\definecolor{utblue}{RGB}{0,95,134}&#10;\usepackage[paperwidth=5in,paperheight=4in]{geometry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&#10;{\color{white}.} \hfill{\color{white}.}\\&#10;\begin{minipage}[t]{0.6\columnwidth}%&#10;&#10;\textcolor{utblue}&#10;{\begin{itemize}&#10;\item Existence of $b(X,t)$&#10;\item $\mathbf U \cdot \mathbf n = 0$&#10;\end{itemize}}&#10;&#10;\end{minipage}\end{document}"/>
  <p:tag name="IGUANATEXSIZE" val="8"/>
  <p:tag name="IGUANATEXCURSOR" val="764"/>
  <p:tag name="TRANSPARENCY" val="True"/>
  <p:tag name="FILENAME" val=""/>
  <p:tag name="INPUTTYPE" val="0"/>
  <p:tag name="LATEXENGINEID" val="0"/>
  <p:tag name="TEMPFOLDER" val="c:\temp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.75"/>
  <p:tag name="ORIGINALWIDTH" val="125.25"/>
  <p:tag name="LATEXADDIN" val="\documentclass[letter,10pt]{article}&#10;\usepackage{amsmath}&#10;\usepackage{amssymb}&#10;\pagestyle{empty}&#10;\usepackage{cmbright}&#10;\usepackage{xcolor}&#10;\usepackage[bb=boondox,cal=esstix,scr=boondoxo]{mathalfa}&#10;\definecolor{utorange}{RGB}{191,87,0}&#10;\definecolor{utblue}{RGB}{0,95,134}&#10;\usepackage[paperwidth=5in,paperheight=4in]{geometry}&#10;\usepackage{enumitem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&#10;\[&#10;\Gamma_T&#10;\]&#10;&#10;\end{document}"/>
  <p:tag name="IGUANATEXSIZE" val="20"/>
  <p:tag name="IGUANATEXCURSOR" val="612"/>
  <p:tag name="TRANSPARENCY" val="True"/>
  <p:tag name="FILENAME" val=""/>
  <p:tag name="INPUTTYPE" val="0"/>
  <p:tag name="LATEXENGINEID" val="0"/>
  <p:tag name="TEMPFOLDER" val="c:\temp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0.33165"/>
  <p:tag name="ORIGINALWIDTH" val="720.0347"/>
  <p:tag name="LATEXADDIN" val="\documentclass[letter,10pt]{article}&#10;\usepackage{amsmath}&#10;\usepackage{amssymb}&#10;\pagestyle{empty}&#10;\usepackage{cmbright}&#10;\usepackage{xcolor}&#10;\usepackage[bb=boondox,cal=dutchcal,scr=boondoxo]{mathalfa}&#10;\definecolor{utorange}{RGB}{191,87,0}&#10;\definecolor{utblue}{RGB}{0,95,134}&#10;\usepackage[paperwidth=5in,paperheight=4in]{geometry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\begin{minipage}[t]{1.0\columnwidth}%&#10;{\color{white}.} \hfill{\color{white}.}&#10;&#10;The water wave problem describes the motion of&#10;a fluid occupying a domain at time $t$ (denoted by&#10;$\Omega_t$), delimited&#10;from bottom by a fixed boundary ($\Gamma_B$),&#10;and a free surface on the top ($\Gamma_T$).&#10;&#10;\end{minipage}\end{document}"/>
  <p:tag name="IGUANATEXSIZE" val="16"/>
  <p:tag name="IGUANATEXCURSOR" val="770"/>
  <p:tag name="TRANSPARENCY" val="True"/>
  <p:tag name="FILENAME" val=""/>
  <p:tag name="INPUTTYPE" val="0"/>
  <p:tag name="LATEXENGINEID" val="0"/>
  <p:tag name="TEMPFOLDER" val="c:\temp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.25"/>
  <p:tag name="ORIGINALWIDTH" val="129"/>
  <p:tag name="LATEXADDIN" val="\documentclass[letter,10pt]{article}&#10;\usepackage{amsmath}&#10;\usepackage{amssymb}&#10;\pagestyle{empty}&#10;\usepackage{cmbright}&#10;\usepackage{xcolor}&#10;\usepackage[bb=boondox,cal=esstix,scr=boondoxo]{mathalfa}&#10;\definecolor{utorange}{RGB}{191,87,0}&#10;\definecolor{utblue}{RGB}{0,95,134}&#10;\usepackage[paperwidth=5in,paperheight=4in]{geometry}&#10;\usepackage{enumitem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&#10;\[&#10;\Omega_t&#10;\]&#10;&#10;\end{document}"/>
  <p:tag name="IGUANATEXSIZE" val="20"/>
  <p:tag name="IGUANATEXCURSOR" val="612"/>
  <p:tag name="TRANSPARENCY" val="True"/>
  <p:tag name="FILENAME" val=""/>
  <p:tag name="INPUTTYPE" val="0"/>
  <p:tag name="LATEXENGINEID" val="0"/>
  <p:tag name="TEMPFOLDER" val="c:\temp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.75"/>
  <p:tag name="ORIGINALWIDTH" val="125.25"/>
  <p:tag name="LATEXADDIN" val="\documentclass[letter,10pt]{article}&#10;\usepackage{amsmath}&#10;\usepackage{amssymb}&#10;\pagestyle{empty}&#10;\usepackage{cmbright}&#10;\usepackage{xcolor}&#10;\usepackage[bb=boondox,cal=esstix,scr=boondoxo]{mathalfa}&#10;\definecolor{utorange}{RGB}{191,87,0}&#10;\definecolor{utblue}{RGB}{0,95,134}&#10;\usepackage[paperwidth=5in,paperheight=4in]{geometry}&#10;\usepackage{enumitem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&#10;\[&#10;\Gamma_T&#10;\]&#10;&#10;\end{document}"/>
  <p:tag name="IGUANATEXSIZE" val="20"/>
  <p:tag name="IGUANATEXCURSOR" val="612"/>
  <p:tag name="TRANSPARENCY" val="True"/>
  <p:tag name="FILENAME" val=""/>
  <p:tag name="INPUTTYPE" val="0"/>
  <p:tag name="LATEXENGINEID" val="0"/>
  <p:tag name="TEMPFOLDER" val="c:\temp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.75"/>
  <p:tag name="ORIGINALWIDTH" val="124.5"/>
  <p:tag name="LATEXADDIN" val="\documentclass[letter,10pt]{article}&#10;\usepackage{amsmath}&#10;\usepackage{amssymb}&#10;\pagestyle{empty}&#10;\usepackage{cmbright}&#10;\usepackage{xcolor}&#10;\usepackage[bb=boondox,cal=esstix,scr=boondoxo]{mathalfa}&#10;\definecolor{utorange}{RGB}{191,87,0}&#10;\definecolor{utblue}{RGB}{0,95,134}&#10;\usepackage[paperwidth=5in,paperheight=4in]{geometry}&#10;\usepackage{enumitem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&#10;\[&#10;\Gamma_B&#10;\]&#10;&#10;\end{document}"/>
  <p:tag name="IGUANATEXSIZE" val="20"/>
  <p:tag name="IGUANATEXCURSOR" val="612"/>
  <p:tag name="TRANSPARENCY" val="True"/>
  <p:tag name="FILENAME" val=""/>
  <p:tag name="INPUTTYPE" val="0"/>
  <p:tag name="LATEXENGINEID" val="0"/>
  <p:tag name="TEMPFOLDER" val="c:\temp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6.7358"/>
  <p:tag name="ORIGINALWIDTH" val="719.3802"/>
  <p:tag name="LATEXADDIN" val="\documentclass[letter,10pt]{article}&#10;\usepackage{amsmath}&#10;\usepackage{amssymb}&#10;\pagestyle{empty}&#10;\usepackage{cmbright}&#10;\usepackage{xcolor}&#10;\usepackage[bb=boondox,cal=dutchcal,scr=boondoxo]{mathalfa}&#10;\definecolor{utorange}{RGB}{191,87,0}&#10;\definecolor{utblue}{RGB}{0,95,134}&#10;\usepackage[paperwidth=5in,paperheight=4in]{geometry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&#10;{\color{white}.} \hfill{\color{white}.}\\&#10;\begin{minipage}[t]{0.6\columnwidth}%&#10;&#10;\textcolor{utblue}&#10;{The fluid is:&#10;\begin{itemize}&#10;\item $\exists \Phi: \mathbf U = \nabla \Phi$&#10;\item $\Delta \Phi = 0$&#10;\item $\partial_t \Phi + \frac {1}{2}&#10;|\nabla \Phi|^2 + gz = -\frac{1}{\rho}(P-P_{\text{atm}})$&#10;\end{itemize}}&#10;&#10;\end{minipage}\end{document}"/>
  <p:tag name="IGUANATEXSIZE" val="8"/>
  <p:tag name="IGUANATEXCURSOR" val="845"/>
  <p:tag name="TRANSPARENCY" val="True"/>
  <p:tag name="FILENAME" val=""/>
  <p:tag name="INPUTTYPE" val="0"/>
  <p:tag name="LATEXENGINEID" val="0"/>
  <p:tag name="TEMPFOLDER" val="c:\temp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0.5173"/>
  <p:tag name="ORIGINALWIDTH" val="720.6893"/>
  <p:tag name="LATEXADDIN" val="\documentclass[letter,10pt]{article}&#10;\usepackage{amsmath}&#10;\usepackage{amssymb}&#10;\pagestyle{empty}&#10;\usepackage{cmbright}&#10;\usepackage{xcolor}&#10;\usepackage[bb=boondox,cal=dutchcal,scr=boondoxo]{mathalfa}&#10;\definecolor{utorange}{RGB}{191,87,0}&#10;\definecolor{utblue}{RGB}{0,95,134}&#10;\usepackage[paperwidth=5in,paperheight=4in]{geometry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&#10;{\color{white}.} \hfill{\color{white}.}\\&#10;\begin{minipage}[t]{0.6\columnwidth}%&#10;&#10;\textcolor{utblue}&#10;{\begin{itemize}&#10;\item Existence of $\zeta(X,t)$&#10;\item $\partial_t \zeta - \sqrt{1+|\nabla \zeta|^2} \partial_{\mathbf n} \Phi = 0$&#10;\item $P = P_{\text{atm}}$&#10;\end{itemize}}&#10;&#10;\end{minipage}\end{document}"/>
  <p:tag name="IGUANATEXSIZE" val="8"/>
  <p:tag name="IGUANATEXCURSOR" val="807"/>
  <p:tag name="TRANSPARENCY" val="True"/>
  <p:tag name="FILENAME" val=""/>
  <p:tag name="INPUTTYPE" val="0"/>
  <p:tag name="LATEXENGINEID" val="0"/>
  <p:tag name="TEMPFOLDER" val="c:\temp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3696"/>
  <p:tag name="ORIGINALWIDTH" val="720.6893"/>
  <p:tag name="LATEXADDIN" val="\documentclass[letter,10pt]{article}&#10;\usepackage{amsmath}&#10;\usepackage{amssymb}&#10;\pagestyle{empty}&#10;\usepackage{cmbright}&#10;\usepackage{xcolor}&#10;\usepackage[bb=boondox,cal=dutchcal,scr=boondoxo]{mathalfa}&#10;\definecolor{utorange}{RGB}{191,87,0}&#10;\definecolor{utblue}{RGB}{0,95,134}&#10;\usepackage[paperwidth=5in,paperheight=4in]{geometry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&#10;{\color{white}.} \hfill{\color{white}.}\\&#10;\begin{minipage}[t]{0.6\columnwidth}%&#10;&#10;\textcolor{utblue}&#10;{\begin{itemize}&#10;\item Existence of $b(X,t)$&#10;\item $\partial_{\mathbf n} \Phi = 0$&#10;\end{itemize}}&#10;&#10;\end{minipage}\end{document}"/>
  <p:tag name="IGUANATEXSIZE" val="8"/>
  <p:tag name="IGUANATEXCURSOR" val="753"/>
  <p:tag name="TRANSPARENCY" val="True"/>
  <p:tag name="FILENAME" val=""/>
  <p:tag name="INPUTTYPE" val="0"/>
  <p:tag name="LATEXENGINEID" val="0"/>
  <p:tag name="TEMPFOLDER" val="c:\temp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7.6555"/>
  <p:tag name="ORIGINALWIDTH" val="720.0347"/>
  <p:tag name="LATEXADDIN" val="\documentclass[letter,10pt]{article}&#10;\usepackage{amsmath}&#10;\usepackage{amssymb}&#10;\pagestyle{empty}&#10;\usepackage{cmbright}&#10;\usepackage{xcolor}&#10;\usepackage[bb=boondox,cal=dutchcal,scr=boondoxo]{mathalfa}&#10;\definecolor{utorange}{RGB}{191,87,0}&#10;\definecolor{utblue}{RGB}{0,95,134}&#10;\usepackage[paperwidth=5in,paperheight=4in]{geometry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\begin{minipage}[t]{1.0\columnwidth}%&#10;{\color{white}.} \hfill{\color{white}.}&#10;&#10;Zakharov made a major contribution by showing&#10;that the free surface elevation $(\zeta)$ and the&#10;trace of the velocity potential at the water surface&#10;$\psi = \Phi|_{z=\zeta}$, fully describe the flow. As&#10;a result:&#10;%&#10;\textcolor{utblue}{&#10;\begin{align*}&#10;&amp;\Delta \Phi = 0 &amp;\text{ in } \Omega_t \\&#10;&amp;\Phi = \psi &amp; \text{ on } \Gamma_T \\&#10;&amp;\partial_{\mathbf n}\Phi=0&amp; \text{ on } \Gamma_B&#10;\end{align*}}&#10;Laplace equation with Neumann BC at the bottom and&#10;Dirichlet at the top is known to have solution&#10;under reasonable regularity assumptions.&#10;&#10;Based on the solution of the above system, we introduce&#10;the Dirichlet-Neumann operator:&#10;&#10;\[&#10;G[\zeta, b]: \psi \mapsto \sqrt{1+|\nabla \zeta|^2} \partial_n \Phi&#10;\]&#10;&#10;\end{minipage}\end{document}"/>
  <p:tag name="IGUANATEXSIZE" val="16"/>
  <p:tag name="IGUANATEXCURSOR" val="1353"/>
  <p:tag name="TRANSPARENCY" val="True"/>
  <p:tag name="FILENAME" val=""/>
  <p:tag name="INPUTTYPE" val="0"/>
  <p:tag name="LATEXENGINEID" val="0"/>
  <p:tag name="TEMPFOLDER" val="c:\temp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7.9828"/>
  <p:tag name="ORIGINALWIDTH" val="720.0347"/>
  <p:tag name="LATEXADDIN" val="\documentclass[letter,10pt]{article}&#10;\usepackage{amsmath}&#10;\usepackage{amssymb}&#10;\pagestyle{empty}&#10;\usepackage{cmbright}&#10;\usepackage{xcolor}&#10;\usepackage[bb=boondox,cal=dutchcal,scr=boondoxo]{mathalfa}&#10;\definecolor{utorange}{RGB}{191,87,0}&#10;\definecolor{utblue}{RGB}{0,95,134}&#10;\usepackage[paperwidth=5in,paperheight=4in]{geometry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\begin{minipage}[t]{1.0\columnwidth}%&#10;{\color{white}.} \hfill{\color{white}.}&#10;&#10;Using the Dirichlet-Neumann map, all of the&#10;above equations will be reduced to the&#10;following two equations on the surface of the&#10;water:&#10;&#10;\[&#10;\left\{&#10;\begin{aligned}&#10;&amp; \partial_t \zeta - G[\zeta, b] \psi = 0 \\&#10;&amp; \partial_t \psi + g \zeta &#10;  + \frac {1}{2} |\nabla \psi|^2&#10;  - \frac {(G[\zeta,b] \psi &#10;            + \nabla \zeta \cdot \nabla \psi)^2}&#10;          {2(1+|\nabla \zeta|^2)}&#10;  = 0&#10;\end{aligned}&#10;\right.&#10;\]&#10;&#10;\begin{itemize}&#10;\item&#10;These equations are the basis for deriving all of the&#10;assmptotic regimes in shallow water waves.&#10;&#10;\item&#10;The order of magnitude of the changes in $\zeta$&#10;determines how much nonlinearity&#10;we want to include in our formulation.&#10;&#10;\item&#10;Despite the 2D structure of the equation, one can&#10;compute $\Phi$ given the solution&#10;for $\psi$.&#10;&#10;&#10;\end{itemize}&#10;\end{minipage}\end{document}"/>
  <p:tag name="IGUANATEXSIZE" val="16"/>
  <p:tag name="IGUANATEXCURSOR" val="1260"/>
  <p:tag name="TRANSPARENCY" val="True"/>
  <p:tag name="FILENAME" val=""/>
  <p:tag name="INPUTTYPE" val="0"/>
  <p:tag name="LATEXENGINEID" val="0"/>
  <p:tag name="TEMPFOLDER" val="c:\temp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9.34976"/>
  <p:tag name="ORIGINALWIDTH" val="719.7074"/>
  <p:tag name="LATEXADDIN" val="\documentclass[letter,10pt]{article}&#10;\usepackage{amsmath}&#10;\usepackage{amssymb}&#10;\pagestyle{empty}&#10;\usepackage{cmbright}&#10;\usepackage{xcolor}&#10;\usepackage[bb=boondox,cal=dutchcal,scr=boondoxo]{mathalfa}&#10;\definecolor{utorange}{RGB}{191,87,0}&#10;\definecolor{utblue}{RGB}{0,95,134}&#10;\usepackage[paperwidth=5in,paperheight=4in]{geometry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\begin{minipage}[t]{1.0\columnwidth}%&#10;{\color{white}.} \hfill{\color{white}.}&#10;&#10;The system of surface evolution equations contain&#10;different scales that can be removed analytically.&#10;For this purpose we define the following characteristic&#10;lengths:&#10;&#10;\end{minipage}\end{document}"/>
  <p:tag name="IGUANATEXSIZE" val="16"/>
  <p:tag name="IGUANATEXCURSOR" val="824"/>
  <p:tag name="TRANSPARENCY" val="True"/>
  <p:tag name="FILENAME" val=""/>
  <p:tag name="INPUTTYPE" val="0"/>
  <p:tag name="LATEXENGINEID" val="0"/>
  <p:tag name="TEMPFOLDER" val="c:\temp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.75"/>
  <p:tag name="ORIGINALWIDTH" val="124.5"/>
  <p:tag name="LATEXADDIN" val="\documentclass[letter,10pt]{article}&#10;\usepackage{amsmath}&#10;\usepackage{amssymb}&#10;\pagestyle{empty}&#10;\usepackage{cmbright}&#10;\usepackage{xcolor}&#10;\usepackage[bb=boondox,cal=esstix,scr=boondoxo]{mathalfa}&#10;\definecolor{utorange}{RGB}{191,87,0}&#10;\definecolor{utblue}{RGB}{0,95,134}&#10;\usepackage[paperwidth=5in,paperheight=4in]{geometry}&#10;\usepackage{enumitem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&#10;\[&#10;\Gamma_B&#10;\]&#10;&#10;\end{document}"/>
  <p:tag name="IGUANATEXSIZE" val="20"/>
  <p:tag name="IGUANATEXCURSOR" val="612"/>
  <p:tag name="TRANSPARENCY" val="True"/>
  <p:tag name="FILENAME" val=""/>
  <p:tag name="INPUTTYPE" val="0"/>
  <p:tag name="LATEXENGINEID" val="0"/>
  <p:tag name="TEMPFOLDER" val="c:\temp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.22024"/>
  <p:tag name="ORIGINALWIDTH" val="720.3619"/>
  <p:tag name="LATEXADDIN" val="\documentclass[letter,9pt]{article}&#10;\usepackage{amsmath}&#10;\usepackage{amssymb}&#10;\pagestyle{empty}&#10;\usepackage{cmbright}&#10;\usepackage{xcolor}&#10;\usepackage[bb=boondox,cal=dutchcal,scr=boondoxo]{mathalfa}&#10;\definecolor{utorange}{RGB}{191,87,0}&#10;\definecolor{utblue}{RGB}{0,95,134}&#10;\usepackage[paperwidth=6.5in,paperheight=4in]{geometry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\begin{minipage}[t]{1.0\columnwidth}%&#10;{\color{white}.} \hfill{\color{white}.}&#10;&#10;\begin{center}&#10;$\varepsilon$:&#10;{nonlinearity parameter}, $\mu$&#10;{shallowness parameter}, and &#10;$\beta$: topography parameter.&#10;\end{center}&#10;&#10;\end{minipage}\end{document}"/>
  <p:tag name="IGUANATEXSIZE" val="12"/>
  <p:tag name="IGUANATEXCURSOR" val="794"/>
  <p:tag name="TRANSPARENCY" val="True"/>
  <p:tag name="FILENAME" val=""/>
  <p:tag name="INPUTTYPE" val="0"/>
  <p:tag name="LATEXENGINEID" val="0"/>
  <p:tag name="TEMPFOLDER" val="c:\temp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1.67622"/>
  <p:tag name="ORIGINALWIDTH" val="720.3619"/>
  <p:tag name="LATEXADDIN" val="\documentclass[letter,10pt]{article}&#10;\usepackage{amsmath}&#10;\usepackage{amssymb}&#10;\pagestyle{empty}&#10;\usepackage{cmbright}&#10;\usepackage{xcolor}&#10;\usepackage[bb=boondox,cal=dutchcal,scr=boondoxo]{mathalfa}&#10;\definecolor{utorange}{RGB}{191,87,0}&#10;\definecolor{utblue}{RGB}{0,95,134}&#10;\usepackage[paperwidth=6in,paperheight=4in]{geometry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\begin{minipage}[t]{1.0\columnwidth}%&#10;{\color{white}.} \hfill{\color{white}.}&#10;&#10;\[&#10;X'=\frac X L;\quad&#10;\zeta'=\frac {\zeta}{a_{\text{surf}}}; \quad&#10;b' = \frac {b}{a_{\text{bott}}}; \quad&#10;t' = \frac {t}{L/\sqrt{gH_0}}; \quad&#10;\Phi' = \frac \Phi {a_{\text{surf}}L\sqrt{g/H_0}}&#10;\]&#10;&#10;\end{minipage}\end{document}"/>
  <p:tag name="IGUANATEXSIZE" val="16"/>
  <p:tag name="IGUANATEXCURSOR" val="849"/>
  <p:tag name="TRANSPARENCY" val="True"/>
  <p:tag name="FILENAME" val=""/>
  <p:tag name="INPUTTYPE" val="0"/>
  <p:tag name="LATEXENGINEID" val="0"/>
  <p:tag name="TEMPFOLDER" val="c:\temp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46.5"/>
  <p:tag name="ORIGINALWIDTH" val="4045.5"/>
  <p:tag name="OUTPUTDPI" val="1200"/>
  <p:tag name="LATEXADDIN" val="\documentclass[letter,10pt]{article}&#10;\usepackage{amsmath}&#10;\usepackage{amssymb}&#10;\pagestyle{empty}&#10;\usepackage{cmbright}&#10;\usepackage{xcolor}&#10;\usepackage[bb=boondox,cal=dutchcal,scr=boondoxo]{mathalfa}&#10;\definecolor{utorange}{RGB}{191,87,0}&#10;\definecolor{utblue}{RGB}{0,95,134}&#10;\usepackage[paperwidth=5in,paperheight=4in]{geometry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\begin{minipage}[t]{1.0\columnwidth}%&#10;{\color{white}.} \hfill{\color{white}.}&#10;&#10;\textbf{Example 1}: In 2004 tsunami in Indian ocean,&#10;$L$ was 200 km and $H_0$ was around 2 km and the surface&#10;wave amplitude was 1 meter. This results&#10;in $\varepsilon = 5 \times 10^{-4}$ and&#10;$\mu = 1\times 10^{-4}$. So, although $H_0$ is large,&#10;the shallowness assumption is still valid.&#10;&#10;\vspace{0.5em}&#10;&#10;\textbf{Example 2}: In coastal oceanography, the&#10;wavelength determines $L = 100$ m. $H_0$ is around 10 m.&#10;Wave height is 1 m. This results in $\varepsilon =&#10;10^{-1}$, and $\mu = 10^{-2}$. Despite the much&#10;smaller $H_0$, we need a model with better approximation&#10;for higher $\mu$'s.&#10;&#10;\vspace{0.5em}&#10;&#10;In general, we consider the following assumptions on&#10;the above parameters:&#10;\[&#10;0 \le \varepsilon,\beta \le 1; \quad &#10;0 \le \mu \le \mu_{\text{max}}&#10;\]&#10;&#10;\end{minipage}\end{document}"/>
  <p:tag name="IGUANATEXSIZE" val="16"/>
  <p:tag name="IGUANATEXCURSOR" val="297"/>
  <p:tag name="TRANSPARENCY" val="True"/>
  <p:tag name="FILENAME" val=""/>
  <p:tag name="INPUTTYPE" val="0"/>
  <p:tag name="LATEXENGINEID" val="0"/>
  <p:tag name="TEMPFOLDER" val="c:\temp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88"/>
  <p:tag name="ORIGINALWIDTH" val="4485"/>
  <p:tag name="OUTPUTDPI" val="1200"/>
  <p:tag name="LATEXADDIN" val="\documentclass[letter,10pt]{article}&#10;\usepackage{amsmath}&#10;\usepackage{amssymb}&#10;\pagestyle{empty}&#10;\usepackage{cmbright}&#10;\usepackage{xcolor}&#10;\usepackage[bb=boondox,cal=boondoxo,scr=dutchcal]{mathalfa}&#10;\definecolor{utorange}{RGB}{191,87,0}&#10;\definecolor{utblue}{RGB}{0,95,134}&#10;\usepackage[paperwidth=5.5in,paperheight=4in]{geometry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\begin{minipage}[t]{1.0\columnwidth}%&#10;{\color{white}.} \hfill{\color{white}.}&#10;&#10;Recall the water surface evolution equations:&#10;\[&#10;\left\{&#10;\begin{aligned}&#10;&amp; \partial_t \zeta - G[\zeta, b] \psi = 0 \\&#10;&amp; \partial_t \psi + g \zeta &#10;  + \frac {1}{2} |\nabla \psi|^2&#10;  - \frac {(G[\zeta,b] \psi &#10;            + \nabla \zeta \cdot \nabla \psi)^2}&#10;          {2(1+|\nabla \zeta|^2)}&#10;  = 0&#10;\end{aligned}&#10;\right.&#10;\]&#10;&#10;The nondimensional form of these equations can be&#10;written as:&#10;\[&#10;\left\{&#10;\begin{aligned}&#10;&amp; \partial_t \zeta - \frac 1 \mu \mathcal G \psi = 0 \\&#10;&amp; \partial_t \psi + \zeta &#10;  + \frac {\varepsilon}{2} |\nabla \psi|^2&#10;  - \frac {\varepsilon}{\mu}&#10;    \frac {(\mathcal G \psi&#10;            + \varepsilon \mu&#10;              \nabla \zeta \cdot \nabla \psi)^2}&#10;          {2(1+\varepsilon^2 \mu |\nabla \zeta|^2)}&#10;  = 0&#10;\end{aligned}&#10;\right.&#10;\]&#10;&#10;$\mathcal G$ in this equation can be obtained by&#10;solving the Laplace's equation:&#10;\[&#10;\mathcal G \psi = -\mu \nabla (\varepsilon \zeta)&#10;                   \cdot \nabla \Phi|_{z=\varepsilon \zeta}&#10;                  +\partial_z \Phi|_{z=\varepsilon\zeta}&#10;                = -\mu \nabla \cdot (h V)&#10;\]&#10;\end{minipage}\end{document}"/>
  <p:tag name="IGUANATEXSIZE" val="16"/>
  <p:tag name="IGUANATEXCURSOR" val="1643"/>
  <p:tag name="TRANSPARENCY" val="True"/>
  <p:tag name="FILENAME" val=""/>
  <p:tag name="INPUTTYPE" val="0"/>
  <p:tag name="LATEXENGINEID" val="0"/>
  <p:tag name="TEMPFOLDER" val="c:\temp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85.75"/>
  <p:tag name="ORIGINALWIDTH" val="4494"/>
  <p:tag name="OUTPUTDPI" val="1200"/>
  <p:tag name="LATEXADDIN" val="\documentclass[letter,10pt]{article}&#10;\usepackage{amsmath}&#10;\usepackage{amssymb}&#10;\pagestyle{empty}&#10;\usepackage{cmbright}&#10;\usepackage{xcolor}&#10;\usepackage[bb=boondox,cal=boondoxo,scr=dutchcal]{mathalfa}&#10;\definecolor{utorange}{RGB}{191,87,0}&#10;\definecolor{utblue}{RGB}{0,95,134}&#10;\usepackage[paperwidth=5.5in,paperheight=4in]{geometry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\begin{minipage}[t]{1.0\columnwidth}%&#10;{\color{white}.} \hfill{\color{white}.}&#10;&#10;Now, we approximate the velocity potential knowing that&#10;$\mu \ll 1$:&#10;\[&#10;\Phi_{\text{app}} = \sum_{n=0}^N \mu^n \Phi_n&#10;\]&#10;Plug this into the scaled Laplace's equation&#10;$\mu (\partial^2_x+\partial^2_y)\Phi&#10;+ \partial_z^2 \Phi =0$, and we can&#10;cancel residual up to order $\mu^{N+1}$, provided that:&#10;\[&#10;\partial_z^2\Phi_n = -\partial_x^2\Phi_{n-1}&#10;                   -\partial_y^2\Phi_{n-1}&#10;\]&#10;&#10;We also consider the following boundary conditions&#10;for each equation on $\Phi_n$:&#10;\[&#10;\Phi_n = \delta_{0,n}\psi, \quad \text{ at }\Gamma_t; \quad \quad&#10;\partial_z \Phi_n = \beta \nabla b \cdot \nabla \Phi_{n-1},&#10;\quad \text{ at } \Gamma_b&#10;\]&#10;By solving the above equation, we can get the leading&#10;and first order approximations for $\Phi$.&#10;&#10;\end{minipage}\end{document}"/>
  <p:tag name="IGUANATEXSIZE" val="16"/>
  <p:tag name="IGUANATEXCURSOR" val="1388"/>
  <p:tag name="TRANSPARENCY" val="True"/>
  <p:tag name="FILENAME" val=""/>
  <p:tag name="INPUTTYPE" val="0"/>
  <p:tag name="LATEXENGINEID" val="0"/>
  <p:tag name="TEMPFOLDER" val="c:\temp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90"/>
  <p:tag name="ORIGINALWIDTH" val="4494.75"/>
  <p:tag name="OUTPUTDPI" val="1200"/>
  <p:tag name="LATEXADDIN" val="\documentclass[letter,10pt]{article}&#10;\usepackage{amsmath}&#10;\usepackage{amssymb}&#10;\pagestyle{empty}&#10;\usepackage{cmbright}&#10;\usepackage{xcolor}&#10;\usepackage[bb=boondox,cal=boondoxo,scr=dutchcal]{mathalfa}&#10;\definecolor{utorange}{RGB}{191,87,0}&#10;\definecolor{utblue}{RGB}{0,95,134}&#10;\usepackage[paperwidth=5.5in,paperheight=4in]{geometry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\begin{minipage}[t]{1.0\columnwidth}%&#10;{\color{white}.} \hfill{\color{white}.}&#10;&#10;We get the following formula for the 0th and 1st $\Phi_n$'s:&#10;\[&#10;\Phi_0 = \psi; \quad&#10;\Phi_1 = (z-\varepsilon \zeta)\left[&#10;          -\frac 1 2(z+\varepsilon \zeta) -1 + \beta b\right]&#10;          \Delta \psi+ \beta(z-\varepsilon \zeta)\nabla b\cdot \nabla \psi&#10;\]&#10;&#10;\begin{itemize}&#10;\item In $O(\mu)$ approximation, the velocity field&#10;does not depend on $z$. In $O(\mu^2)$ approximation,&#10;the velocity&#10;potential depends quadratically on $z$.&#10;\item For this derivation, we did not have any&#10;assumption on $\varepsilon$ (i.e. $\varepsilon \sim 1$).&#10;After this derivation, we can decide on the&#10;truncation order based on $\varepsilon$. As a&#10;result, we can have linear ($\varepsilon = 0$),&#10;weakly nonlinear ($\varepsilon = O(\mu)$) or&#10;fully nonlinear ($\varepsilon = O(1)$) cases.&#10;&#10;\item  The fully nonlinear equation with $O(\mu)$&#10;truncaion is called NSWE&#10;(first derived by Sain-Venant for 1D). The &#10;fully nonlinear equation with $O(\mu^2)$ truncation&#10;is called Green-Naghdi equations, aka fully nonlinear&#10;Boussinesq equations (first derived in 1D&#10;by Serre).&#10;\end{itemize}&#10;&#10;\end{minipage}\end{document}"/>
  <p:tag name="IGUANATEXSIZE" val="16"/>
  <p:tag name="IGUANATEXCURSOR" val="1709"/>
  <p:tag name="TRANSPARENCY" val="True"/>
  <p:tag name="FILENAME" val=""/>
  <p:tag name="INPUTTYPE" val="0"/>
  <p:tag name="LATEXENGINEID" val="0"/>
  <p:tag name="TEMPFOLDER" val="c:\temp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5.5"/>
  <p:tag name="ORIGINALWIDTH" val="4494"/>
  <p:tag name="OUTPUTDPI" val="1200"/>
  <p:tag name="LATEXADDIN" val="\documentclass[letter,10pt]{article}&#10;\usepackage{amsmath}&#10;\usepackage{amssymb}&#10;\pagestyle{empty}&#10;\usepackage{cmbright}&#10;\usepackage{xcolor}&#10;\usepackage[bb=boondox,cal=boondoxo,scr=dutchcal]{mathalfa}&#10;\definecolor{utorange}{RGB}{191,87,0}&#10;\definecolor{utblue}{RGB}{0,95,134}&#10;\usepackage[paperwidth=5.5in,paperheight=4in]{geometry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\begin{minipage}[t]{1.0\columnwidth}%&#10;{\color{white}.} \hfill{\color{white}.}&#10;&#10;We get the following formula for the 0th and 1st $\Phi_n$'s:&#10;\[&#10;\Phi_0 = \psi; \quad&#10;\Phi_1 = (z-\varepsilon \zeta)\left[&#10;          -\frac 1 2(z+\varepsilon \zeta) -1 + \beta b\right]&#10;          \Delta \psi+ \beta(z-\varepsilon \zeta)\nabla b\cdot \nabla \psi&#10;\]&#10;&#10;\begin{itemize}&#10;\item All of the current shallow water wave models are&#10;based on the&#10;above two leading terms. They are all weakly dispersive.&#10;If a higher order approximation&#10;on $\mu$ is needed, one can use weakly nonlinear &#10;but fully dispersive formulation.&#10;&#10;\item&#10;For $\epsilon=O(\mu), \beta = O(\mu)$,&#10;we obtain Boussinesq wave model.&#10;For $\epsilon = O(\mu), \beta = O(1)$,&#10;we get the Peregrine-Boussinesq wave model.&#10;&#10;\item&#10;There is a whole group of equations derived for&#10;coastal modeling assuming a unidirectional&#10;wave propagation. In this case, we get KdV&#10;equations, coresponding to Boussinesq equations.&#10;&#10;\end{itemize}&#10;&#10;&#10;\end{minipage}\end{document}"/>
  <p:tag name="IGUANATEXSIZE" val="16"/>
  <p:tag name="IGUANATEXCURSOR" val="1065"/>
  <p:tag name="TRANSPARENCY" val="True"/>
  <p:tag name="FILENAME" val=""/>
  <p:tag name="INPUTTYPE" val="0"/>
  <p:tag name="LATEXENGINEID" val="0"/>
  <p:tag name="TEMPFOLDER" val="c:\temp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68"/>
  <p:tag name="ORIGINALWIDTH" val="4484.25"/>
  <p:tag name="OUTPUTDPI" val="1200"/>
  <p:tag name="LATEXADDIN" val="\documentclass[letter,10pt]{article}&#10;\usepackage{amsmath}&#10;\usepackage{amssymb}&#10;\pagestyle{empty}&#10;\usepackage{cmbright}&#10;\usepackage{xcolor}&#10;\usepackage[bb=boondox,cal=boondoxo,scr=dutchcal]{mathalfa}&#10;\definecolor{utorange}{RGB}{191,87,0}&#10;\definecolor{utblue}{RGB}{0,95,134}&#10;\usepackage[paperwidth=5.5in,paperheight=4in]{geometry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&#10;{\color{white}.} \hfill{\color{white}.}&#10;&#10;\begin{minipage}[t]{0.7\columnwidth}%&#10;\begin{itemize}&#10;\item GN-Solver is a framework for solving&#10;different differential equations arising in water&#10;wave modeling, using hybridized DG in a parallel&#10;and adaptive setup.&#10;&#10;\item Written in C++ using dealii, PETSc, p4est, Eigen,&#10;MTL4. Hosted at github, documentation is produced&#10;using Doxygen.&#10;&#10;\end{itemize}&#10;\end{minipage}&#10;&#10;\begin{itemize}&#10;&#10;\item It currently can solve: Advection-Diffusion, nonlinear&#10;shallow water equation, linear flat-bottom dispersive &#10;wave equation.&#10;&#10;\item&#10;The documentation is usually prepared before the code.&#10;&#10;\item&#10;It has resulted in a collaboration with dealii&#10;developers to add an API for accessing the periodic&#10;neighbors in dealii library, which has merged to dealii's&#10;master branch.&#10;\end{itemize}&#10;&#10;\end{document}"/>
  <p:tag name="IGUANATEXSIZE" val="16"/>
  <p:tag name="IGUANATEXCURSOR" val="1347"/>
  <p:tag name="TRANSPARENCY" val="True"/>
  <p:tag name="FILENAME" val=""/>
  <p:tag name="INPUTTYPE" val="0"/>
  <p:tag name="LATEXENGINEID" val="0"/>
  <p:tag name="TEMPFOLDER" val="c:\temp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.75"/>
  <p:tag name="ORIGINALWIDTH" val="534.75"/>
  <p:tag name="OUTPUTDPI" val="1200"/>
  <p:tag name="LATEXADDIN" val="\documentclass[letter,10pt]{article}&#10;\usepackage{amsmath}&#10;\usepackage{amssymb}&#10;\pagestyle{empty}&#10;\usepackage{cmbright}&#10;\usepackage{xcolor}&#10;\usepackage[bb=boondox,cal=esstix,scr=boondoxo]{mathalfa}&#10;\definecolor{utorange}{RGB}{191,87,0}&#10;\definecolor{utblue}{RGB}{0,95,134}&#10;\usepackage[paperwidth=5in,paperheight=4in]{geometry}&#10;\usepackage{enumitem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&#10;GN-Solver&#10;\end{document}"/>
  <p:tag name="IGUANATEXSIZE" val="20"/>
  <p:tag name="IGUANATEXCURSOR" val="610"/>
  <p:tag name="TRANSPARENCY" val="True"/>
  <p:tag name="FILENAME" val=""/>
  <p:tag name="INPUTTYPE" val="0"/>
  <p:tag name="LATEXENGINEID" val="0"/>
  <p:tag name="TEMPFOLDER" val="c:\temp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06.5"/>
  <p:tag name="ORIGINALWIDTH" val="4044.75"/>
  <p:tag name="OUTPUTDPI" val="1200"/>
  <p:tag name="LATEXADDIN" val="\documentclass[letter,10pt]{article}&#10;\usepackage{amsmath}&#10;\usepackage{amssymb}&#10;\pagestyle{empty}&#10;\usepackage{cmbright}&#10;\usepackage{xcolor}&#10;\usepackage[bb=boondox,cal=dutchcal,scr=boondoxo]{mathalfa}&#10;\definecolor{utorange}{RGB}{191,87,0}&#10;\definecolor{utblue}{RGB}{0,95,134}&#10;\usepackage[paperwidth=5in,paperheight=4in]{geometry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\begin{minipage}[t]{1.0\columnwidth}%&#10;{\color{white}.} \hfill{\color{white}.}&#10;&#10;For nonlinear problems where the boundary condition&#10;depends on the solution, or domains with irregular&#10;boundaries, we prefer to use in/out boundary&#10;conditions. For example consider the advection equation:&#10;\[&#10;u_t + \nabla \cdot (\mathbf c u) = f_1&#10;\]&#10;The vartiational form is:&#10;\[&#10;(u_t, v) + \langle \widehat{\mathbf c u} \cdot \mathbf n , v \rangle - (\mathbf c u , \nabla v) = f_1(v).&#10;\]&#10;By introducing the flux as: $\widehat {\mathbf c u} \cdot \mathbf n = \mathbf c \hat u \cdot \mathbf n + \tau (u - \hat u)$&#10;, we get:&#10;\[&#10;(u_t, v) + \langle (\mathbf c \cdot \mathbf n - \tau) \hat u , v \rangle + \langle \tau u , v \rangle - (\mathbf c u , \nabla v) = f_1(v).&#10;\]&#10;&#10;&#10;\end{minipage}\end{document}"/>
  <p:tag name="IGUANATEXSIZE" val="16"/>
  <p:tag name="IGUANATEXCURSOR" val="1047"/>
  <p:tag name="TRANSPARENCY" val="True"/>
  <p:tag name="FILENAME" val=""/>
  <p:tag name="INPUTTYPE" val="0"/>
  <p:tag name="LATEXENGINEID" val="0"/>
  <p:tag name="TEMPFOLDER" val="c:\temp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2.4102"/>
  <p:tag name="ORIGINALWIDTH" val="719.3802"/>
  <p:tag name="LATEXADDIN" val="\documentclass[letter,10pt]{article}&#10;\usepackage{amsmath}&#10;\usepackage{amssymb}&#10;\pagestyle{empty}&#10;\usepackage{cmbright}&#10;\usepackage{xcolor}&#10;\usepackage[bb=boondox,cal=dutchcal,scr=boondoxo]{mathalfa}&#10;\definecolor{utorange}{RGB}{191,87,0}&#10;\definecolor{utblue}{RGB}{0,95,134}&#10;\usepackage[paperwidth=5in,paperheight=4in]{geometry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&#10;{\color{white}.} \hfill{\color{white}.}\\&#10;\begin{minipage}[t]{0.6\columnwidth}%&#10;&#10;\textcolor{utblue}&#10;{The fluid is:&#10;\begin{itemize}&#10;\item Homogeneous&#10;\item Inviscid (for now)&#10;\item Incompressible&#10;\item Irrotational&#10;\end{itemize}}&#10;&#10;\end{minipage}\end{document}"/>
  <p:tag name="IGUANATEXSIZE" val="8"/>
  <p:tag name="IGUANATEXCURSOR" val="682"/>
  <p:tag name="TRANSPARENCY" val="True"/>
  <p:tag name="FILENAME" val=""/>
  <p:tag name="INPUTTYPE" val="0"/>
  <p:tag name="LATEXENGINEID" val="0"/>
  <p:tag name="TEMPFOLDER" val="c:\temp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30.75"/>
  <p:tag name="ORIGINALWIDTH" val="4044"/>
  <p:tag name="OUTPUTDPI" val="1200"/>
  <p:tag name="LATEXADDIN" val="\documentclass[letter,10pt]{article}&#10;\usepackage{amsmath}&#10;\usepackage{amssymb}&#10;\pagestyle{empty}&#10;\usepackage{cmbright}&#10;\usepackage{xcolor}&#10;\usepackage[bb=boondox,cal=dutchcal,scr=boondoxo]{mathalfa}&#10;\definecolor{utorange}{RGB}{191,87,0}&#10;\definecolor{utblue}{RGB}{0,95,134}&#10;\usepackage[paperwidth=5in,paperheight=4in]{geometry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\begin{minipage}[t]{1.0\columnwidth}%&#10;{\color{white}.} \hfill{\color{white}.}&#10;&#10;We have added one unknown to the problem ($\hat u$),&#10;and we want to solve for it using the following constraint:&#10;\[&#10;\langle \widehat{\mathbf c u}\cdot \mathbf n , \mu \rangle_{\partial \mathcal T \backslash \partial \Omega} + \langle \widehat B , \mu \rangle_{\partial \Omega} =0&#10;\]&#10;with&#10;\begin{gather*}&#10;\widehat B = A^+_n(\hat u)(u-\hat u) - {A}_n^-(\hat u)(u_{\infty} - \hat u)&#10;\\&#10;A_n^{\pm} = (A_n \pm |A_n|)/2&#10;\end{gather*}&#10;This means at the inflow boundary where $\mathbf c\cdot \mathbf n&lt;0$,&#10;$A^+_n$ is zero, and $A^- _n=\mathbf c \cdot \mathbf n$.&#10;Here, $\langle \widehat B,\mu \rangle_{\partial \Omega}=0$&#10;results in: $\hat u=u^\infty$.&#10;At the outflow boundary where $\mathbf c\cdot \mathbf n&gt;0$,&#10;$A^-_n$ is zero, and $A^+ _n=\mathbf c \cdot \mathbf n$.&#10;Here, $\langle \widehat B,\mu \rangle_{\partial \Omega}=0$&#10;results in: $\hat u=u$ (which is actually applying no&#10;boundary condition).&#10;&#10;&#10;\end{minipage}\end{document}"/>
  <p:tag name="IGUANATEXSIZE" val="16"/>
  <p:tag name="IGUANATEXCURSOR" val="1549"/>
  <p:tag name="TRANSPARENCY" val="True"/>
  <p:tag name="FILENAME" val=""/>
  <p:tag name="INPUTTYPE" val="0"/>
  <p:tag name="LATEXENGINEID" val="0"/>
  <p:tag name="TEMPFOLDER" val="c:\temp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37.5"/>
  <p:tag name="ORIGINALWIDTH" val="4037.25"/>
  <p:tag name="OUTPUTDPI" val="1200"/>
  <p:tag name="LATEXADDIN" val="\documentclass[letter,10pt]{article}&#10;\usepackage{amsmath}&#10;\usepackage{amssymb}&#10;\pagestyle{empty}&#10;\usepackage{cmbright}&#10;\usepackage{xcolor}&#10;\usepackage[bb=boondox,cal=dutchcal,scr=boondoxo]{mathalfa}&#10;\definecolor{utorange}{RGB}{191,87,0}&#10;\definecolor{utblue}{RGB}{0,95,134}&#10;\usepackage[paperwidth=5in,paperheight=4in]{geometry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\begin{minipage}[t]{1.0\columnwidth}%&#10;{\color{white}.} \hfill{\color{white}.}&#10;&#10;KdV equaiton is an equation in 1D for unidirectional &#10;weakly dispersive weakly nonlinear water waves.&#10;\[&#10;u_t + (\beta u^2 + \alpha u_{xx})_x = f(x,t), \quad x\in \Omega \subset \mathbb R, \, t\in(0,T],&#10;\]&#10;\[&#10;\begin{aligned}&#10;&amp;u = u_0 , &amp;\text{ in } \Omega \text{ for } t=0, \\&#10;\text{either of }&#10;&amp;\left\{&#10;\begin{aligned}&#10;&amp;u = g_u,\\&#10;&amp;u_{xx} \, \n = g_p,&#10;\end{aligned}\right. &amp;\text{ on } x_R \text{ and } x_L, \\&#10;&amp;u_x = g_q, &amp;\text{ on } x_L \text{ or } x_R.&#10;\end{aligned}&#10;\]&#10;&#10;\end{minipage}\end{document}"/>
  <p:tag name="IGUANATEXSIZE" val="16"/>
  <p:tag name="IGUANATEXCURSOR" val="1129"/>
  <p:tag name="TRANSPARENCY" val="True"/>
  <p:tag name="FILENAME" val=""/>
  <p:tag name="INPUTTYPE" val="0"/>
  <p:tag name="LATEXENGINEID" val="0"/>
  <p:tag name="TEMPFOLDER" val="c:\temp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49.75"/>
  <p:tag name="ORIGINALWIDTH" val="4034.25"/>
  <p:tag name="OUTPUTDPI" val="1200"/>
  <p:tag name="LATEXADDIN" val="\documentclass[letter,10pt]{article}&#10;\usepackage{amsmath}&#10;\usepackage{amssymb}&#10;\pagestyle{empty}&#10;\usepackage{cmbright}&#10;\usepackage{xcolor}&#10;\usepackage[bb=boondox,cal=dutchcal,scr=boondoxo]{mathalfa}&#10;\definecolor{utorange}{RGB}{191,87,0}&#10;\definecolor{utblue}{RGB}{0,95,134}&#10;\usepackage[paperwidth=5in,paperheight=4in]{geometry}&#10;\geometry{verbose,lmargin=0.25in,rmargin=0.25in}&#10;\setlength{\parindent}{0pt}&#10;\newcommand{\avg}[1]{\{\!\!\{#1\}\!\!\}}&#10;\newcommand{\jump}[1]{[\![#1]\!]}&#10;\newcommand{\n}{\mathsf n}&#10;\newcommand{\bt}[3]{#1_{j #2 \frac 12}^{\;#3}}&#10;\newcommand{\pwh}{\widehat{p}}&#10;\newcommand{\qwh}{\widehat{q}}&#10;\newcommand{\dd}{\,\mathrm d}&#10;\newcommand{\q}{\mathbf q}&#10;\newcommand{\vvec}{\mathbf v}&#10;&#10;\begin{document}\begin{minipage}[t]{1.0\columnwidth}%&#10;{\color{white}.} \hfill{\color{white}.}&#10;&#10;First, we write the equations in variational form:&#10;\[&#10;\begin{gathered}&#10;(u_t, v)_{K} + (p,v_x)_{K} - \langle \pwh \, \n , v \rangle_{\partial K} = (f, v)_{K},\\&#10;(p, w)_{K} + (q,w_x)_{K} - \langle \qwh \, \n , w \rangle_{\partial K} = 0,\\&#10;(q, z)_{K} + (u,z_x)_{K} - \langle \hat u , z \, \n \rangle_{\partial K} = 0,\\&#10;\end{gathered}&#10;\]&#10;Then, we consider the following fluxes:&#10;\[&#10;\begin{gathered}&#10;\qwh = \hat q + \sigma (q - \hat q) \, \n, \\&#10;\pwh = p + \tau (u - \hat u) \, \n.&#10;\end{gathered}&#10;\]&#10;With the boundary conditions:&#10;\[&#10;\hat u = \left\{&#10;\begin{aligned}&#10;&amp;g_u, &amp; &amp; \text{on }\partial K \cap \Gamma_u,\\&#10;&amp;\lambda, &amp; &amp;\text{on }\partial K \backslash \Gamma_u.&#10;\end{aligned} \right.  \quad&#10;\hat q = \left\{&#10;\begin{aligned}&#10;&amp;g_q, &amp; &amp; \text{on }\partial K \cap \Gamma_q,\\&#10;&amp;\psi, &amp; &amp; \text{on }\partial K \backslash \Gamma_q.&#10;\end{aligned} \right. &#10;\]&#10;&#10;&#10;\end{minipage}\end{document}"/>
  <p:tag name="IGUANATEXSIZE" val="16"/>
  <p:tag name="IGUANATEXCURSOR" val="1651"/>
  <p:tag name="TRANSPARENCY" val="True"/>
  <p:tag name="FILENAME" val=""/>
  <p:tag name="INPUTTYPE" val="0"/>
  <p:tag name="LATEXENGINEID" val="0"/>
  <p:tag name="TEMPFOLDER" val="c:\temp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74.25"/>
  <p:tag name="ORIGINALWIDTH" val="4047"/>
  <p:tag name="OUTPUTDPI" val="1200"/>
  <p:tag name="LATEXADDIN" val="\documentclass[letter,10pt]{article}&#10;\usepackage{amsmath}&#10;\usepackage{amssymb}&#10;\pagestyle{empty}&#10;\usepackage{cmbright}&#10;\usepackage{xcolor}&#10;\usepackage[bb=boondox,cal=dutchcal,scr=boondoxo]{mathalfa}&#10;\definecolor{utorange}{RGB}{191,87,0}&#10;\definecolor{utblue}{RGB}{0,95,134}&#10;\usepackage[paperwidth=5in,paperheight=4in]{geometry}&#10;\geometry{verbose,lmargin=0.25in,rmargin=0.25in}&#10;\setlength{\parindent}{0pt}&#10;\newcommand{\avg}[1]{\{\!\!\{#1\}\!\!\}}&#10;\newcommand{\jump}[1]{[\![#1]\!]}&#10;\newcommand{\n}{\mathsf n}&#10;\newcommand{\bt}[3]{#1_{j #2 \frac 12}^{\;#3}}&#10;\newcommand{\pwh}{\widehat{p}}&#10;\newcommand{\qwh}{\widehat{q}}&#10;\newcommand{\dd}{\,\mathrm d}&#10;\newcommand{\q}{\mathbf q}&#10;\newcommand{\vvec}{\mathbf v}&#10;&#10;\begin{document}\begin{minipage}[t]{1.0\columnwidth}%&#10;{\color{white}.} \hfill{\color{white}.}&#10;&#10;\textbf{Theorem 1}: If the stabilization parameters in flux definitions above,&#10;satisfy: $\sigma \ne 0$, $\sigma&gt;\frac 1 2 \n$,&#10;and $\tau &lt; 0$, then the proposed method with&#10;periodic boundary conditions is stable and the solution to the above&#10;equaitons exists and is unique.&#10;&#10;\vspace{0.5em}&#10;&#10;\textbf{Corollary 1}: The proposed method with&#10;the boundary conditions $u=0$ on $x_R, x_L$,&#10;and $q=0$ on $x_L$, and the stabilization parameters:&#10;$\sigma&gt;\frac 1 2 \n$, $\tau &lt;0$, is stable and has&#10;a unique solution.&#10;&#10;\vspace{0.5em}&#10;&#10;\textbf{Corollary 2}: &#10;The proposed method with the boundary conditions&#10; $u=0$ on $x_L$, $p=0$ on $x_R$, and $q=0$ on $x_L$,&#10; and the stabilization parameters: $\sigma&gt;\frac 1 2&#10; \n$, $\tau &lt;0$, is stable and has a unique solution.&#10; The same is true for  $u=0$ on $x_R$, $p=0$ on $x_L$,&#10; and $q=0$ on $x_L$.&#10;\end{minipage}\end{document}"/>
  <p:tag name="IGUANATEXSIZE" val="16"/>
  <p:tag name="IGUANATEXCURSOR" val="1320"/>
  <p:tag name="TRANSPARENCY" val="True"/>
  <p:tag name="FILENAME" val=""/>
  <p:tag name="INPUTTYPE" val="0"/>
  <p:tag name="LATEXENGINEID" val="0"/>
  <p:tag name="TEMPFOLDER" val="c:\temp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08"/>
  <p:tag name="ORIGINALWIDTH" val="4044"/>
  <p:tag name="OUTPUTDPI" val="1200"/>
  <p:tag name="LATEXADDIN" val="\documentclass[letter,10pt]{article}&#10;\usepackage{amsmath}&#10;\usepackage{amssymb}&#10;\pagestyle{empty}&#10;\usepackage{cmbright}&#10;\usepackage{xcolor}&#10;\usepackage[bb=boondox,cal=dutchcal,scr=boondoxo]{mathalfa}&#10;\definecolor{utorange}{RGB}{191,87,0}&#10;\definecolor{utblue}{RGB}{0,95,134}&#10;\usepackage[paperwidth=5in,paperheight=4in]{geometry}&#10;\geometry{verbose,lmargin=0.25in,rmargin=0.25in}&#10;\setlength{\parindent}{0pt}&#10;\newcommand{\avg}[1]{\{\!\!\{#1\}\!\!\}}&#10;\newcommand{\jump}[1]{[\![#1]\!]}&#10;\newcommand{\n}{\mathsf n}&#10;\newcommand{\bt}[3]{#1_{j #2 \frac 12}^{\;#3}}&#10;\newcommand{\pwh}{\widehat{p}}&#10;\newcommand{\qwh}{\widehat{q}}&#10;\newcommand{\dd}{\,\mathrm d}&#10;\newcommand{\q}{\mathbf q}&#10;\newcommand{\vvec}{\mathbf v}&#10;&#10;\begin{document}\begin{minipage}[t]{1.0\columnwidth}%&#10;{\color{white}.} \hfill{\color{white}.}&#10;&#10;\[&#10;\left\{ \begin{aligned} &amp; \partial_t \zeta+\nabla \cdot \mathbf V = 0 \\ &amp; \partial_t \mathbf V - \frac{\mu}{3} \nabla (\nabla \cdot (\partial_t \mathbf V)) + \nabla \zeta = 0 \end{aligned} \right.&#10;\]&#10;&#10;Note that, if we set $\mu = 0$, we get $\partial^2_t \zeta - \nabla^2 \zeta = 0&#10;$. Also note the double derivative on $\partial_t \mathbf V$.&#10;&#10;To solve this, we use an operator splitting technique.&#10;&#10;\[&#10;\text{Eq a: } \left\{ \begin{aligned} &amp; \partial_t \zeta+\nabla \cdot \mathbf V = 0 \\ &amp; \partial_t \mathbf V = 0 \end{aligned} \right. ,\quad \text{Eq b: } \left\{ \begin{aligned} &amp; \partial_t \zeta = 0 \\ &amp; \partial_t \mathbf V + \left(\mathcal I + \mu \mathcal T\right)^{-1} \nabla \zeta = 0 \end{aligned} \right.&#10;\]&#10;&#10;with $\mathcal I$ being the identity operator and&#10;$\mathcal T \mathbf q = -\frac 1 3 \nabla(\nabla \cdot \mathbf q).$&#10;\end{minipage}\end{document}"/>
  <p:tag name="IGUANATEXSIZE" val="16"/>
  <p:tag name="IGUANATEXCURSOR" val="1146"/>
  <p:tag name="TRANSPARENCY" val="True"/>
  <p:tag name="FILENAME" val=""/>
  <p:tag name="INPUTTYPE" val="0"/>
  <p:tag name="LATEXENGINEID" val="0"/>
  <p:tag name="TEMPFOLDER" val="c:\temp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92"/>
  <p:tag name="ORIGINALWIDTH" val="4043.25"/>
  <p:tag name="OUTPUTDPI" val="1200"/>
  <p:tag name="LATEXADDIN" val="\documentclass[letter,10pt]{article}&#10;\usepackage{amsmath}&#10;\usepackage{amssymb}&#10;\pagestyle{empty}&#10;\usepackage{cmbright}&#10;\usepackage{xcolor}&#10;\usepackage[bb=boondox,cal=dutchcal,scr=boondoxo]{mathalfa}&#10;\definecolor{utorange}{RGB}{191,87,0}&#10;\definecolor{utblue}{RGB}{0,95,134}&#10;\usepackage[paperwidth=5in,paperheight=4in]{geometry}&#10;\geometry{verbose,lmargin=0.25in,rmargin=0.25in}&#10;\setlength{\parindent}{0pt}&#10;\newcommand{\avg}[1]{\{\!\!\{#1\}\!\!\}}&#10;\newcommand{\jump}[1]{[\![#1]\!]}&#10;\newcommand{\n}{\mathsf n}&#10;\newcommand{\bt}[3]{#1_{j #2 \frac 12}^{\;#3}}&#10;\newcommand{\pwh}{\widehat{p}}&#10;\newcommand{\qwh}{\widehat{q}}&#10;\newcommand{\dd}{\,\mathrm d}&#10;\newcommand{\q}{\mathbf q}&#10;\newcommand{\vvec}{\mathbf v}&#10;&#10;\begin{document}\begin{minipage}[t]{1.0\columnwidth}%&#10;{\color{white}.} \hfill{\color{white}.}&#10;&#10;The first equation is just an $L^2$ projection.&#10;The second one can be solved as follows:&#10;&#10;\[&#10;\left\{ \begin{aligned} &amp; \left. \begin{aligned} &amp;\partial_t \zeta = 0 \\ &amp;\partial_t \mathbf V + \mathbf q_1= 0 \end{aligned} \right\} \text {Original PDE} \\ &amp; \left. \begin{aligned} &amp; \mathbf q_1 - \frac \mu 3 \nabla \cdot (q_2\mathbf I) = \nabla \zeta \\ &amp; q_2 - \nabla \cdot \mathbf q_1 = 0 \end{aligned} \right\} \text{Auxiliary equations} \end{aligned} \right.&#10;\]&#10;&#10;Now, the original equation is an $L^2$ projection&#10; and the auxiliary equation can be solved as:&#10;\[&#10;\left\{ \begin{aligned} &amp; (\mathbf q_1, \mathbf U) - \frac \mu 3 \langle \widehat {\mathsf {q_2}} \cdot \mathbf n,\mathbf U \rangle + \frac \mu 3 (q_2 \mathbf I , \nabla \mathbf U) = (\nabla \zeta , \mathbf U) \\ &amp; (q_2 , p_2) - \langle \hat{\mathbf q}_1 \cdot \mathbf n, p_2 \rangle + (\mathbf q_1 , \nabla p_2) = 0 \end{aligned} \right.&#10;\]&#10;&#10;\end{minipage}\end{document}"/>
  <p:tag name="IGUANATEXSIZE" val="16"/>
  <p:tag name="IGUANATEXCURSOR" val="1701"/>
  <p:tag name="TRANSPARENCY" val="True"/>
  <p:tag name="FILENAME" val=""/>
  <p:tag name="INPUTTYPE" val="0"/>
  <p:tag name="LATEXENGINEID" val="0"/>
  <p:tag name="TEMPFOLDER" val="c:\temp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9"/>
  <p:tag name="ORIGINALWIDTH" val="4034.25"/>
  <p:tag name="OUTPUTDPI" val="1200"/>
  <p:tag name="LATEXADDIN" val="\documentclass[letter,10pt]{article}&#10;\usepackage{amsmath}&#10;\usepackage{amssymb}&#10;\pagestyle{empty}&#10;\usepackage{cmbright}&#10;\usepackage{xcolor}&#10;\usepackage[bb=boondox,cal=dutchcal,scr=boondoxo]{mathalfa}&#10;\definecolor{utorange}{RGB}{191,87,0}&#10;\definecolor{utblue}{RGB}{0,95,134}&#10;\usepackage[paperwidth=5in,paperheight=4in]{geometry}&#10;\geometry{verbose,lmargin=0.25in,rmargin=0.25in}&#10;\setlength{\parindent}{0pt}&#10;\newcommand{\avg}[1]{\{\!\!\{#1\}\!\!\}}&#10;\newcommand{\jump}[1]{[\![#1]\!]}&#10;\newcommand{\n}{\mathsf n}&#10;\newcommand{\bt}[3]{#1_{j #2 \frac 12}^{\;#3}}&#10;\newcommand{\pwh}{\widehat{p}}&#10;\newcommand{\qwh}{\widehat{q}}&#10;\newcommand{\dd}{\,\mathrm d}&#10;\newcommand{\q}{\mathbf q}&#10;\newcommand{\vvec}{\mathbf v}&#10;&#10;\begin{document}\begin{minipage}[t]{1.0\columnwidth}%&#10;{\color{white}.} \hfill{\color{white}.}&#10;&#10;The NSWE in conservative form can be written as:&#10;&#10;\[&#10;\mathbf q_t + \nabla \cdot \mathbb F(\mathbf q) = \mathbf L.&#10;\]&#10;&#10;with the following definitions:&#10;%&#10;\begin{gather*}&#10;\mathbf q = \begin{Bmatrix} h \\ h \mathbf V \end{Bmatrix} = \begin{Bmatrix} h &#10;hV_1 \\ hV_2 \end{Bmatrix},&#10;\\&#10;\mathbb F(\mathbf q) = \begin{Bmatrix} h \mathbf V \\ h\mathbf V \otimes \mathbf V + \frac 1 2 h^2 \mathbf I \end{Bmatrix} = \begin{bmatrix} hV_1 &amp; hV_2 \\ \frac {(hV_1)^2} h + \frac 1 2 h^2 &amp; \frac {(hV_1) (hV_2)} h \\ \frac {(hV_2) (hV_1)} h &amp; \frac {(hV_2)^2} h + \frac 1 2 h^2 \end{bmatrix}&#10;\end{gather*}&#10;&#10;\end{minipage}\end{document}"/>
  <p:tag name="IGUANATEXSIZE" val="16"/>
  <p:tag name="IGUANATEXCURSOR" val="949"/>
  <p:tag name="TRANSPARENCY" val="True"/>
  <p:tag name="FILENAME" val=""/>
  <p:tag name="INPUTTYPE" val="0"/>
  <p:tag name="LATEXENGINEID" val="0"/>
  <p:tag name="TEMPFOLDER" val="c:\temp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3.3921"/>
  <p:tag name="ORIGINALWIDTH" val="720.6893"/>
  <p:tag name="LATEXADDIN" val="\documentclass[letter,10pt]{article}&#10;\usepackage{amsmath}&#10;\usepackage{amssymb}&#10;\pagestyle{empty}&#10;\usepackage{cmbright}&#10;\usepackage{xcolor}&#10;\usepackage[bb=boondox,cal=dutchcal,scr=boondoxo]{mathalfa}&#10;\definecolor{utorange}{RGB}{191,87,0}&#10;\definecolor{utblue}{RGB}{0,95,134}&#10;\usepackage[paperwidth=5in,paperheight=4in]{geometry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&#10;{\color{white}.} \hfill{\color{white}.}\\&#10;\begin{minipage}[t]{0.6\columnwidth}%&#10;&#10;\textcolor{utblue}&#10;{\begin{itemize}&#10;\item $\Gamma_T$ is a graph&#10;\item Fluid particles do not cross&#10;\item No surface tension&#10;\item At rest at $\infty$&#10;\end{itemize}}&#10;&#10;\end{minipage}\end{document}"/>
  <p:tag name="IGUANATEXSIZE" val="8"/>
  <p:tag name="IGUANATEXCURSOR" val="733"/>
  <p:tag name="TRANSPARENCY" val="True"/>
  <p:tag name="FILENAME" val=""/>
  <p:tag name="INPUTTYPE" val="0"/>
  <p:tag name="LATEXENGINEID" val="0"/>
  <p:tag name="TEMPFOLDER" val="c:\temp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0.8446"/>
  <p:tag name="ORIGINALWIDTH" val="720.6893"/>
  <p:tag name="LATEXADDIN" val="\documentclass[letter,10pt]{article}&#10;\usepackage{amsmath}&#10;\usepackage{amssymb}&#10;\pagestyle{empty}&#10;\usepackage{cmbright}&#10;\usepackage{xcolor}&#10;\usepackage[bb=boondox,cal=dutchcal,scr=boondoxo]{mathalfa}&#10;\definecolor{utorange}{RGB}{191,87,0}&#10;\definecolor{utblue}{RGB}{0,95,134}&#10;\usepackage[paperwidth=5in,paperheight=4in]{geometry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&#10;{\color{white}.} \hfill{\color{white}.}\\&#10;\begin{minipage}[t]{0.6\columnwidth}%&#10;&#10;\textcolor{utblue}&#10;{\begin{itemize}&#10;\item $\Gamma_B$ is a graph&#10;\item Fluid particles do not cross&#10;\item Water depth has a positive min.&#10;\end{itemize}}&#10;&#10;\end{minipage}\end{document}"/>
  <p:tag name="IGUANATEXSIZE" val="8"/>
  <p:tag name="IGUANATEXCURSOR" val="798"/>
  <p:tag name="TRANSPARENCY" val="True"/>
  <p:tag name="FILENAME" val=""/>
  <p:tag name="INPUTTYPE" val="0"/>
  <p:tag name="LATEXENGINEID" val="0"/>
  <p:tag name="TEMPFOLDER" val="c:\temp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0.33165"/>
  <p:tag name="ORIGINALWIDTH" val="720.0347"/>
  <p:tag name="LATEXADDIN" val="\documentclass[letter,10pt]{article}&#10;\usepackage{amsmath}&#10;\usepackage{amssymb}&#10;\pagestyle{empty}&#10;\usepackage{cmbright}&#10;\usepackage{xcolor}&#10;\usepackage[bb=boondox,cal=dutchcal,scr=boondoxo]{mathalfa}&#10;\definecolor{utorange}{RGB}{191,87,0}&#10;\definecolor{utblue}{RGB}{0,95,134}&#10;\usepackage[paperwidth=5in,paperheight=4in]{geometry}&#10;\geometry{verbose,lmargin=0.25in,rmargin=0.25in}&#10;\setlength{\parindent}{0pt}&#10;\newcommand{\avg}[1]{\{\!\!\{#1\}\!\!\}}&#10;\newcommand{\jump}[1]{[\![#1]\!]}&#10;\newcommand{\n}{\mathbf n}&#10;\newcommand{\q}{\mathbf q}&#10;\newcommand{\vvec}{\mathbf v}&#10;&#10;\begin{document}\begin{minipage}[t]{1.0\columnwidth}%&#10;{\color{white}.} \hfill{\color{white}.}&#10;&#10;The water wave problem describes the motion of&#10;a fluid occupying a domain at time $t$ (denoted by&#10;$\Omega_t$), delimited&#10;from bottom by a fixed boundary ($\Gamma_B$),&#10;and a free surface on the top ($\Gamma_T$).&#10;&#10;\end{minipage}\end{document}"/>
  <p:tag name="IGUANATEXSIZE" val="16"/>
  <p:tag name="IGUANATEXCURSOR" val="769"/>
  <p:tag name="TRANSPARENCY" val="True"/>
  <p:tag name="FILENAME" val=""/>
  <p:tag name="INPUTTYPE" val="0"/>
  <p:tag name="LATEXENGINEID" val="0"/>
  <p:tag name="TEMPFOLDER" val="c:\temp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6182</TotalTime>
  <Words>254</Words>
  <Application>Microsoft Office PowerPoint</Application>
  <PresentationFormat>On-screen Show (16:10)</PresentationFormat>
  <Paragraphs>31</Paragraphs>
  <Slides>32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CMU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</dc:creator>
  <cp:lastModifiedBy>Ali Samii</cp:lastModifiedBy>
  <cp:revision>342</cp:revision>
  <cp:lastPrinted>2014-10-23T18:28:01Z</cp:lastPrinted>
  <dcterms:created xsi:type="dcterms:W3CDTF">2014-10-21T16:12:48Z</dcterms:created>
  <dcterms:modified xsi:type="dcterms:W3CDTF">2016-04-01T18:26:55Z</dcterms:modified>
</cp:coreProperties>
</file>